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sldIdLst>
    <p:sldId id="256" r:id="rId4"/>
    <p:sldId id="259" r:id="rId5"/>
    <p:sldId id="260" r:id="rId6"/>
    <p:sldId id="331" r:id="rId7"/>
    <p:sldId id="265" r:id="rId8"/>
    <p:sldId id="332" r:id="rId9"/>
    <p:sldId id="333" r:id="rId10"/>
    <p:sldId id="286" r:id="rId11"/>
    <p:sldId id="335" r:id="rId12"/>
    <p:sldId id="334" r:id="rId13"/>
    <p:sldId id="261" r:id="rId14"/>
    <p:sldId id="267" r:id="rId15"/>
    <p:sldId id="319" r:id="rId16"/>
    <p:sldId id="276" r:id="rId17"/>
    <p:sldId id="277" r:id="rId18"/>
    <p:sldId id="278" r:id="rId19"/>
    <p:sldId id="320" r:id="rId20"/>
    <p:sldId id="263" r:id="rId21"/>
    <p:sldId id="288" r:id="rId22"/>
    <p:sldId id="289" r:id="rId23"/>
    <p:sldId id="290" r:id="rId24"/>
    <p:sldId id="264" r:id="rId25"/>
    <p:sldId id="272" r:id="rId26"/>
    <p:sldId id="27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howGuides="1">
      <p:cViewPr varScale="1">
        <p:scale>
          <a:sx n="61" d="100"/>
          <a:sy n="61" d="100"/>
        </p:scale>
        <p:origin x="245" y="38"/>
      </p:cViewPr>
      <p:guideLst>
        <p:guide orient="horz" pos="2182"/>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p:nvPr>
        </p:nvSpPr>
        <p:spPr>
          <a:xfrm>
            <a:off x="669925" y="5605145"/>
            <a:ext cx="10852150" cy="558165"/>
          </a:xfrm>
        </p:spPr>
        <p:txBody>
          <a:bodyPr/>
          <a:lstStyle>
            <a:lvl1pPr>
              <a:defRPr/>
            </a:lvl1pPr>
          </a:lstStyle>
          <a:p>
            <a:r>
              <a:rPr>
                <a:sym typeface="+mn-ea"/>
              </a:rPr>
              <a:t>单击此处编辑母版标题样式</a:t>
            </a:r>
            <a:endParaRPr lang="zh-CN" altLang="en-US"/>
          </a:p>
        </p:txBody>
      </p:sp>
      <p:sp>
        <p:nvSpPr>
          <p:cNvPr id="8" name="内容占位符 7"/>
          <p:cNvSpPr>
            <a:spLocks noGrp="1"/>
          </p:cNvSpPr>
          <p:nvPr>
            <p:ph idx="1"/>
          </p:nvPr>
        </p:nvSpPr>
        <p:spPr>
          <a:xfrm>
            <a:off x="669925" y="641350"/>
            <a:ext cx="10852150" cy="4556125"/>
          </a:xfrm>
        </p:spPr>
        <p:txBody>
          <a:bodyPr vert="horz" lIns="101600" tIns="0" rIns="82550" bIns="0" rtlCol="0">
            <a:noAutofit/>
          </a:bodyPr>
          <a:lstStyle>
            <a:lvl1pPr defTabSz="914400">
              <a:defRPr lang="zh-CN" altLang="en-US" dirty="0">
                <a:solidFill>
                  <a:schemeClr val="tx1">
                    <a:lumMod val="75000"/>
                    <a:lumOff val="25000"/>
                  </a:schemeClr>
                </a:solidFill>
                <a:sym typeface="+mn-ea"/>
              </a:defRPr>
            </a:lvl1pPr>
            <a:lvl2pPr marL="457200" lvl="1" indent="0" defTabSz="914400">
              <a:buNone/>
              <a:tabLst>
                <a:tab pos="1609725" algn="l"/>
              </a:tabLst>
              <a:defRPr lang="zh-CN" altLang="en-US" dirty="0">
                <a:solidFill>
                  <a:schemeClr val="tx1">
                    <a:lumMod val="75000"/>
                    <a:lumOff val="25000"/>
                  </a:schemeClr>
                </a:solidFill>
                <a:sym typeface="+mn-ea"/>
              </a:defRPr>
            </a:lvl2pPr>
            <a:lvl3pPr lvl="2" defTabSz="914400">
              <a:defRPr lang="zh-CN" altLang="en-US" dirty="0">
                <a:solidFill>
                  <a:schemeClr val="tx1">
                    <a:lumMod val="75000"/>
                    <a:lumOff val="25000"/>
                  </a:schemeClr>
                </a:solidFill>
                <a:sym typeface="+mn-ea"/>
              </a:defRPr>
            </a:lvl3pPr>
            <a:lvl4pPr lvl="3" defTabSz="914400">
              <a:defRPr lang="zh-CN" altLang="en-US" dirty="0">
                <a:solidFill>
                  <a:schemeClr val="tx1">
                    <a:lumMod val="75000"/>
                    <a:lumOff val="25000"/>
                  </a:schemeClr>
                </a:solidFill>
                <a:sym typeface="+mn-ea"/>
              </a:defRPr>
            </a:lvl4pPr>
            <a:lvl5pPr lvl="4" defTabSz="914400">
              <a:defRPr lang="zh-CN" altLang="en-US" dirty="0">
                <a:solidFill>
                  <a:schemeClr val="tx1">
                    <a:lumMod val="75000"/>
                    <a:lumOff val="25000"/>
                  </a:schemeClr>
                </a:solidFill>
                <a:sym typeface="+mn-ea"/>
              </a:defRPr>
            </a:lvl5pPr>
          </a:lstStyle>
          <a:p>
            <a:pPr lvl="0"/>
            <a:r>
              <a:rPr>
                <a:sym typeface="+mn-ea"/>
              </a:rPr>
              <a:t>单击此处编辑母版文本样式</a:t>
            </a:r>
            <a:endParaRPr dirty="0">
              <a:sym typeface="+mn-ea"/>
            </a:endParaRPr>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C07CBD4-69A3-4179-A512-385345BE8F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EA9C90-5AE5-4D5A-8199-5EB97CA3035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defTabSz="914400">
              <a:defRPr lang="zh-CN" altLang="en-US" sz="3200" dirty="0">
                <a:sym typeface="+mn-ea"/>
              </a:defRPr>
            </a:lvl1pPr>
          </a:lstStyle>
          <a:p>
            <a:pPr lvl="0"/>
            <a:r>
              <a:rPr dirty="0">
                <a:sym typeface="+mn-ea"/>
              </a:rPr>
              <a:t>单击此处编辑母版标题样式</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单击此处编辑母版文本样式</a:t>
            </a:r>
            <a:endParaRPr lang="zh-CN" altLang="en-US" dirty="0"/>
          </a:p>
          <a:p>
            <a:pPr lvl="0"/>
            <a:r>
              <a:rPr lang="zh-CN" altLang="en-US" dirty="0">
                <a:sym typeface="+mn-ea"/>
              </a:rPr>
              <a:t>单击此处编辑母版文本样式</a:t>
            </a:r>
            <a:endParaRPr lang="zh-CN" altLang="en-US" dirty="0"/>
          </a:p>
          <a:p>
            <a:pPr lvl="0"/>
            <a:r>
              <a:rPr lang="zh-CN" altLang="en-US" dirty="0">
                <a:sym typeface="+mn-ea"/>
              </a:rPr>
              <a:t>单击此处编辑母版文本样式</a:t>
            </a:r>
            <a:endParaRPr lang="zh-CN" altLang="en-US" dirty="0"/>
          </a:p>
          <a:p>
            <a:pPr lvl="0"/>
            <a:r>
              <a:rPr lang="zh-CN" altLang="en-US" dirty="0">
                <a:sym typeface="+mn-ea"/>
              </a:rPr>
              <a:t>单击此处编辑母版文本样式</a:t>
            </a:r>
            <a:endParaRPr lang="zh-CN" altLang="en-US" dirty="0"/>
          </a:p>
          <a:p>
            <a:pPr lvl="0"/>
            <a:r>
              <a:rPr lang="zh-CN" altLang="en-US" dirty="0">
                <a:sym typeface="+mn-ea"/>
              </a:rPr>
              <a:t>单击此处编辑母版文本样式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b="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7CBD4-69A3-4179-A512-385345BE8F6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A9C90-5AE5-4D5A-8199-5EB97CA3035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8.pn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5.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37260" y="777240"/>
            <a:ext cx="1668780" cy="876300"/>
            <a:chOff x="990600" y="746760"/>
            <a:chExt cx="1668780" cy="876300"/>
          </a:xfrm>
        </p:grpSpPr>
        <p:cxnSp>
          <p:nvCxnSpPr>
            <p:cNvPr id="12" name="直接连接符 11"/>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9570720" y="777240"/>
            <a:ext cx="1668780" cy="876300"/>
            <a:chOff x="990600" y="746760"/>
            <a:chExt cx="1668780" cy="876300"/>
          </a:xfrm>
        </p:grpSpPr>
        <p:cxnSp>
          <p:nvCxnSpPr>
            <p:cNvPr id="17" name="直接连接符 16"/>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nvCxnSpPr>
        <p:spPr>
          <a:xfrm>
            <a:off x="2655570" y="3429000"/>
            <a:ext cx="6880860" cy="0"/>
          </a:xfrm>
          <a:prstGeom prst="line">
            <a:avLst/>
          </a:prstGeom>
          <a:ln w="508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64036" y="1590542"/>
            <a:ext cx="7300849" cy="1929510"/>
          </a:xfrm>
          <a:prstGeom prst="rect">
            <a:avLst/>
          </a:prstGeom>
          <a:noFill/>
        </p:spPr>
        <p:txBody>
          <a:bodyPr wrap="square" rtlCol="0">
            <a:noAutofit/>
          </a:bodyPr>
          <a:lstStyle/>
          <a:p>
            <a:pPr algn="dist"/>
            <a:r>
              <a:rPr lang="en-US" altLang="zh-CN" sz="6000" dirty="0" smtClean="0">
                <a:solidFill>
                  <a:schemeClr val="tx2">
                    <a:lumMod val="75000"/>
                  </a:schemeClr>
                </a:solidFill>
                <a:latin typeface="Microsoft Sans Serif" panose="020B0604020202020204" charset="0"/>
                <a:ea typeface="思源黑体 CN Bold" charset="0"/>
                <a:cs typeface="Microsoft Sans Serif" panose="020B0604020202020204" charset="0"/>
              </a:rPr>
              <a:t>Down's</a:t>
            </a:r>
            <a:r>
              <a:rPr lang="zh-CN" altLang="en-US" sz="6000" dirty="0" smtClean="0">
                <a:solidFill>
                  <a:schemeClr val="tx2">
                    <a:lumMod val="75000"/>
                  </a:schemeClr>
                </a:solidFill>
                <a:latin typeface="Microsoft Sans Serif" panose="020B0604020202020204" charset="0"/>
                <a:ea typeface="思源黑体 CN Bold" charset="0"/>
                <a:cs typeface="Microsoft Sans Serif" panose="020B0604020202020204" charset="0"/>
              </a:rPr>
              <a:t> </a:t>
            </a:r>
            <a:r>
              <a:rPr lang="en-US" altLang="zh-CN" sz="6000" dirty="0" smtClean="0">
                <a:solidFill>
                  <a:schemeClr val="tx2">
                    <a:lumMod val="75000"/>
                  </a:schemeClr>
                </a:solidFill>
                <a:latin typeface="Microsoft Sans Serif" panose="020B0604020202020204" charset="0"/>
                <a:ea typeface="思源黑体 CN Bold" charset="0"/>
                <a:cs typeface="Microsoft Sans Serif" panose="020B0604020202020204" charset="0"/>
              </a:rPr>
              <a:t>syndrome</a:t>
            </a:r>
            <a:endParaRPr lang="zh-CN" altLang="en-US" sz="6000" dirty="0">
              <a:solidFill>
                <a:schemeClr val="tx2">
                  <a:lumMod val="75000"/>
                </a:schemeClr>
              </a:solidFill>
              <a:latin typeface="Microsoft Sans Serif" panose="020B0604020202020204" charset="0"/>
              <a:ea typeface="思源黑体 CN Bold" panose="020B0800000000000000" pitchFamily="34" charset="-122"/>
              <a:cs typeface="Microsoft Sans Serif" panose="020B0604020202020204" charset="0"/>
            </a:endParaRPr>
          </a:p>
        </p:txBody>
      </p:sp>
      <p:sp>
        <p:nvSpPr>
          <p:cNvPr id="22" name="文本框 21"/>
          <p:cNvSpPr txBox="1"/>
          <p:nvPr/>
        </p:nvSpPr>
        <p:spPr>
          <a:xfrm>
            <a:off x="3978397" y="2769382"/>
            <a:ext cx="4235206" cy="400110"/>
          </a:xfrm>
          <a:prstGeom prst="rect">
            <a:avLst/>
          </a:prstGeom>
          <a:noFill/>
        </p:spPr>
        <p:txBody>
          <a:bodyPr wrap="square" rtlCol="0">
            <a:spAutoFit/>
          </a:bodyPr>
          <a:lstStyle/>
          <a:p>
            <a:pPr algn="dist"/>
            <a:r>
              <a:rPr lang="en-US" altLang="zh-CN" sz="2000" dirty="0" smtClean="0">
                <a:solidFill>
                  <a:schemeClr val="tx2">
                    <a:lumMod val="60000"/>
                    <a:lumOff val="40000"/>
                  </a:schemeClr>
                </a:solidFill>
                <a:latin typeface="思源黑体 CN Bold" panose="020B0800000000000000" pitchFamily="34" charset="-122"/>
                <a:ea typeface="思源黑体 CN Bold" panose="020B0800000000000000" pitchFamily="34" charset="-122"/>
              </a:rPr>
              <a:t>Thesis defense</a:t>
            </a:r>
            <a:endParaRPr lang="zh-CN" altLang="en-US" sz="2000" dirty="0">
              <a:solidFill>
                <a:schemeClr val="tx2">
                  <a:lumMod val="60000"/>
                  <a:lumOff val="40000"/>
                </a:schemeClr>
              </a:solidFill>
              <a:latin typeface="思源黑体 CN Bold" panose="020B0800000000000000" pitchFamily="34" charset="-122"/>
              <a:ea typeface="思源黑体 CN Bold" panose="020B0800000000000000" pitchFamily="34" charset="-122"/>
            </a:endParaRPr>
          </a:p>
        </p:txBody>
      </p:sp>
      <p:grpSp>
        <p:nvGrpSpPr>
          <p:cNvPr id="27" name="组合 26"/>
          <p:cNvGrpSpPr/>
          <p:nvPr/>
        </p:nvGrpSpPr>
        <p:grpSpPr>
          <a:xfrm>
            <a:off x="4224062" y="4132802"/>
            <a:ext cx="3780797" cy="1329797"/>
            <a:chOff x="3978397" y="3953988"/>
            <a:chExt cx="4445356" cy="450937"/>
          </a:xfrm>
        </p:grpSpPr>
        <p:sp>
          <p:nvSpPr>
            <p:cNvPr id="28" name="圆角矩形 27"/>
            <p:cNvSpPr/>
            <p:nvPr/>
          </p:nvSpPr>
          <p:spPr>
            <a:xfrm>
              <a:off x="3978397" y="3953988"/>
              <a:ext cx="4445356" cy="450937"/>
            </a:xfrm>
            <a:prstGeom prst="roundRect">
              <a:avLst>
                <a:gd name="adj" fmla="val 50000"/>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203803" y="4007958"/>
              <a:ext cx="2307414" cy="181534"/>
            </a:xfrm>
            <a:prstGeom prst="rect">
              <a:avLst/>
            </a:prstGeom>
            <a:noFill/>
          </p:spPr>
          <p:txBody>
            <a:bodyPr wrap="square" rtlCol="0">
              <a:noAutofit/>
            </a:bodyPr>
            <a:lstStyle/>
            <a:p>
              <a:pPr algn="dist"/>
              <a:r>
                <a:rPr lang="en-US" altLang="zh-CN" sz="2000" dirty="0" smtClean="0">
                  <a:solidFill>
                    <a:schemeClr val="tx2">
                      <a:lumMod val="75000"/>
                    </a:schemeClr>
                  </a:solidFill>
                  <a:latin typeface="思源黑体 CN Medium" charset="0"/>
                  <a:ea typeface="思源黑体 CN Medium" charset="0"/>
                </a:rPr>
                <a:t>Yuqi</a:t>
              </a:r>
              <a:r>
                <a:rPr lang="zh-CN" altLang="en-US" sz="2000" dirty="0" smtClean="0">
                  <a:solidFill>
                    <a:schemeClr val="tx2">
                      <a:lumMod val="75000"/>
                    </a:schemeClr>
                  </a:solidFill>
                  <a:latin typeface="思源黑体 CN Medium" charset="0"/>
                  <a:ea typeface="思源黑体 CN Medium" charset="0"/>
                </a:rPr>
                <a:t> </a:t>
              </a:r>
              <a:r>
                <a:rPr lang="en-US" altLang="zh-CN" sz="2000" dirty="0" smtClean="0">
                  <a:solidFill>
                    <a:schemeClr val="tx2">
                      <a:lumMod val="75000"/>
                    </a:schemeClr>
                  </a:solidFill>
                  <a:latin typeface="思源黑体 CN Medium" charset="0"/>
                  <a:ea typeface="思源黑体 CN Medium" charset="0"/>
                </a:rPr>
                <a:t>Yan</a:t>
              </a:r>
              <a:endParaRPr lang="en-US" altLang="zh-CN" sz="2000" dirty="0" smtClean="0">
                <a:solidFill>
                  <a:schemeClr val="tx2">
                    <a:lumMod val="75000"/>
                  </a:schemeClr>
                </a:solidFill>
                <a:latin typeface="思源黑体 CN Medium" charset="0"/>
                <a:ea typeface="思源黑体 CN Medium" charset="0"/>
              </a:endParaRPr>
            </a:p>
            <a:p>
              <a:pPr algn="dist"/>
              <a:r>
                <a:rPr lang="en-US" altLang="zh-CN" sz="2000" dirty="0">
                  <a:solidFill>
                    <a:schemeClr val="tx2">
                      <a:lumMod val="75000"/>
                    </a:schemeClr>
                  </a:solidFill>
                  <a:latin typeface="思源黑体 CN Medium" charset="0"/>
                  <a:ea typeface="思源黑体 CN Medium" charset="0"/>
                </a:rPr>
                <a:t>Yihan Wang</a:t>
              </a:r>
              <a:endParaRPr lang="en-US" altLang="zh-CN" sz="2000" dirty="0">
                <a:solidFill>
                  <a:schemeClr val="tx2">
                    <a:lumMod val="75000"/>
                  </a:schemeClr>
                </a:solidFill>
                <a:latin typeface="思源黑体 CN Medium" charset="0"/>
                <a:ea typeface="思源黑体 CN Medium" charset="0"/>
              </a:endParaRPr>
            </a:p>
            <a:p>
              <a:pPr algn="dist"/>
              <a:r>
                <a:rPr lang="en-US" altLang="zh-CN" sz="2000" dirty="0">
                  <a:solidFill>
                    <a:schemeClr val="tx2">
                      <a:lumMod val="75000"/>
                    </a:schemeClr>
                  </a:solidFill>
                  <a:latin typeface="思源黑体 CN Medium" charset="0"/>
                  <a:ea typeface="思源黑体 CN Medium" charset="0"/>
                </a:rPr>
                <a:t>Yimin</a:t>
              </a:r>
              <a:r>
                <a:rPr lang="zh-CN" altLang="en-US" sz="2000" dirty="0">
                  <a:solidFill>
                    <a:schemeClr val="tx2">
                      <a:lumMod val="75000"/>
                    </a:schemeClr>
                  </a:solidFill>
                  <a:latin typeface="思源黑体 CN Medium" charset="0"/>
                  <a:ea typeface="思源黑体 CN Medium" charset="0"/>
                </a:rPr>
                <a:t> </a:t>
              </a:r>
              <a:r>
                <a:rPr lang="en-US" altLang="zh-CN" sz="2000" dirty="0">
                  <a:solidFill>
                    <a:schemeClr val="tx2">
                      <a:lumMod val="75000"/>
                    </a:schemeClr>
                  </a:solidFill>
                  <a:latin typeface="思源黑体 CN Medium" charset="0"/>
                  <a:ea typeface="思源黑体 CN Medium" charset="0"/>
                </a:rPr>
                <a:t>Yu</a:t>
              </a:r>
              <a:endParaRPr lang="zh-CN" altLang="en-US" sz="20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grpSp>
      <p:cxnSp>
        <p:nvCxnSpPr>
          <p:cNvPr id="31" name="直接连接符 30"/>
          <p:cNvCxnSpPr/>
          <p:nvPr/>
        </p:nvCxnSpPr>
        <p:spPr>
          <a:xfrm>
            <a:off x="952500" y="4433078"/>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361684" y="4166930"/>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224260" y="4366985"/>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783345" y="4129646"/>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185305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107500"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36194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9704" y="593333"/>
            <a:ext cx="657197" cy="657197"/>
          </a:xfrm>
          <a:prstGeom prst="rect">
            <a:avLst/>
          </a:prstGeom>
        </p:spPr>
      </p:pic>
      <p:sp>
        <p:nvSpPr>
          <p:cNvPr id="5" name="文本框 4"/>
          <p:cNvSpPr txBox="1"/>
          <p:nvPr userDrawn="1"/>
        </p:nvSpPr>
        <p:spPr>
          <a:xfrm>
            <a:off x="952858" y="586838"/>
            <a:ext cx="10273337" cy="645160"/>
          </a:xfrm>
          <a:prstGeom prst="rect">
            <a:avLst/>
          </a:prstGeom>
        </p:spPr>
        <p:txBody>
          <a:bodyPr wrap="square" rtlCol="0">
            <a:spAutoFit/>
          </a:bodyPr>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Comparing with other researches</a:t>
            </a:r>
            <a:endPar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endParaRPr>
          </a:p>
        </p:txBody>
      </p:sp>
      <p:sp>
        <p:nvSpPr>
          <p:cNvPr id="11" name="文本框 10"/>
          <p:cNvSpPr txBox="1"/>
          <p:nvPr userDrawn="1"/>
        </p:nvSpPr>
        <p:spPr>
          <a:xfrm>
            <a:off x="965896" y="1851450"/>
            <a:ext cx="10273337" cy="2368550"/>
          </a:xfrm>
          <a:prstGeom prst="rect">
            <a:avLst/>
          </a:prstGeom>
        </p:spPr>
        <p:txBody>
          <a:bodyPr wrap="square" rtlCol="0">
            <a:spAutoFit/>
          </a:bodyPr>
          <a:p>
            <a:endParaRPr lang="en-US" altLang="zh-CN"/>
          </a:p>
          <a:p>
            <a:endParaRPr lang="en-US" altLang="zh-CN"/>
          </a:p>
          <a:p>
            <a:r>
              <a:rPr lang="en-US" altLang="zh-CN" sz="2400" b="1">
                <a:sym typeface="+mn-ea"/>
              </a:rPr>
              <a:t>Different:</a:t>
            </a:r>
            <a:endParaRPr lang="en-US" altLang="zh-CN" sz="2200" b="1"/>
          </a:p>
          <a:p>
            <a:endParaRPr lang="en-US" altLang="zh-CN" sz="2200">
              <a:solidFill>
                <a:schemeClr val="tx1"/>
              </a:solidFill>
              <a:latin typeface="等线" panose="02010600030101010101" charset="-122"/>
              <a:ea typeface="等线" panose="02010600030101010101" charset="-122"/>
            </a:endParaRPr>
          </a:p>
          <a:p>
            <a:r>
              <a:rPr lang="en-US" altLang="zh-CN" sz="2200">
                <a:latin typeface="等线" panose="02010600030101010101" charset="-122"/>
                <a:ea typeface="等线" panose="02010600030101010101" charset="-122"/>
                <a:sym typeface="+mn-ea"/>
              </a:rPr>
              <a:t>Medical technology -- Machine learning(Logistic  regression)</a:t>
            </a:r>
            <a:endParaRPr lang="en-US" altLang="zh-CN" sz="2200">
              <a:latin typeface="等线" panose="02010600030101010101" charset="-122"/>
              <a:ea typeface="等线" panose="02010600030101010101" charset="-122"/>
              <a:sym typeface="+mn-ea"/>
            </a:endParaRPr>
          </a:p>
          <a:p>
            <a:endParaRPr lang="en-US" altLang="zh-CN" sz="2200">
              <a:solidFill>
                <a:schemeClr val="tx1"/>
              </a:solidFill>
              <a:latin typeface="等线" panose="02010600030101010101" charset="-122"/>
              <a:ea typeface="等线" panose="02010600030101010101" charset="-122"/>
            </a:endParaRPr>
          </a:p>
          <a:p>
            <a:r>
              <a:rPr lang="en-US" altLang="zh-CN" sz="2200">
                <a:latin typeface="等线" panose="02010600030101010101" charset="-122"/>
                <a:ea typeface="等线" panose="02010600030101010101" charset="-122"/>
                <a:sym typeface="+mn-ea"/>
              </a:rPr>
              <a:t>Unsupervised learning -- Supervised learning</a:t>
            </a:r>
            <a:endParaRPr lang="en-US" altLang="zh-CN" sz="2200" i="1">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37260" y="777240"/>
            <a:ext cx="1668780" cy="876300"/>
            <a:chOff x="990600" y="746760"/>
            <a:chExt cx="1668780" cy="876300"/>
          </a:xfrm>
        </p:grpSpPr>
        <p:cxnSp>
          <p:nvCxnSpPr>
            <p:cNvPr id="12" name="直接连接符 11"/>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9570720" y="777240"/>
            <a:ext cx="1668780" cy="876300"/>
            <a:chOff x="990600" y="746760"/>
            <a:chExt cx="1668780" cy="876300"/>
          </a:xfrm>
        </p:grpSpPr>
        <p:cxnSp>
          <p:nvCxnSpPr>
            <p:cNvPr id="17" name="直接连接符 16"/>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a:xfrm>
            <a:off x="952500" y="4433078"/>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361684" y="4166930"/>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224260" y="4366985"/>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783345" y="4129646"/>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120478" y="2999693"/>
            <a:ext cx="5966661" cy="843607"/>
            <a:chOff x="3527052" y="3006670"/>
            <a:chExt cx="5966661" cy="843607"/>
          </a:xfrm>
        </p:grpSpPr>
        <p:sp>
          <p:nvSpPr>
            <p:cNvPr id="33" name="文本框 32"/>
            <p:cNvSpPr txBox="1"/>
            <p:nvPr/>
          </p:nvSpPr>
          <p:spPr>
            <a:xfrm>
              <a:off x="4499953" y="3020332"/>
              <a:ext cx="4993760" cy="829945"/>
            </a:xfrm>
            <a:prstGeom prst="rect">
              <a:avLst/>
            </a:prstGeom>
            <a:noFill/>
          </p:spPr>
          <p:txBody>
            <a:bodyPr wrap="square" rtlCol="0">
              <a:spAutoFit/>
            </a:bodyPr>
            <a:lstStyle/>
            <a:p>
              <a:pPr algn="dist"/>
              <a:r>
                <a:rPr lang="en-US" altLang="zh-CN" sz="4800" dirty="0">
                  <a:solidFill>
                    <a:schemeClr val="tx2">
                      <a:lumMod val="75000"/>
                    </a:schemeClr>
                  </a:solidFill>
                  <a:latin typeface="思源黑体 CN Medium" panose="020B0600000000000000" pitchFamily="34" charset="-122"/>
                  <a:ea typeface="思源黑体 CN Medium" panose="020B0600000000000000" pitchFamily="34" charset="-122"/>
                </a:rPr>
                <a:t>Data Analysis</a:t>
              </a:r>
              <a:endParaRPr lang="zh-CN" altLang="en-US" sz="48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38" name="文本框 37"/>
            <p:cNvSpPr txBox="1"/>
            <p:nvPr/>
          </p:nvSpPr>
          <p:spPr>
            <a:xfrm>
              <a:off x="3527052" y="3006670"/>
              <a:ext cx="1033398" cy="829945"/>
            </a:xfrm>
            <a:prstGeom prst="rect">
              <a:avLst/>
            </a:prstGeom>
            <a:noFill/>
          </p:spPr>
          <p:txBody>
            <a:bodyPr wrap="square" rtlCol="0">
              <a:spAutoFit/>
            </a:bodyPr>
            <a:lstStyle/>
            <a:p>
              <a:r>
                <a:rPr lang="en-US" altLang="zh-CN" sz="4800" dirty="0">
                  <a:solidFill>
                    <a:schemeClr val="tx2">
                      <a:lumMod val="75000"/>
                    </a:schemeClr>
                  </a:solidFill>
                  <a:latin typeface="思源黑体 CN Medium" charset="0"/>
                  <a:ea typeface="思源黑体 CN Medium" charset="0"/>
                </a:rPr>
                <a:t>2.</a:t>
              </a:r>
              <a:endParaRPr lang="zh-CN" altLang="en-US" sz="48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grpSp>
      <p:grpSp>
        <p:nvGrpSpPr>
          <p:cNvPr id="5" name="组合 4"/>
          <p:cNvGrpSpPr/>
          <p:nvPr/>
        </p:nvGrpSpPr>
        <p:grpSpPr>
          <a:xfrm>
            <a:off x="2731650" y="2563063"/>
            <a:ext cx="795403" cy="1701508"/>
            <a:chOff x="2473890" y="2085584"/>
            <a:chExt cx="795403" cy="1701508"/>
          </a:xfrm>
        </p:grpSpPr>
        <p:cxnSp>
          <p:nvCxnSpPr>
            <p:cNvPr id="3" name="直接连接符 2"/>
            <p:cNvCxnSpPr/>
            <p:nvPr/>
          </p:nvCxnSpPr>
          <p:spPr>
            <a:xfrm>
              <a:off x="2473890" y="2091847"/>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491635" y="2085584"/>
              <a:ext cx="0" cy="1693157"/>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473890" y="3787092"/>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flipH="1">
            <a:off x="8698310" y="2563063"/>
            <a:ext cx="795403" cy="1701508"/>
            <a:chOff x="2473890" y="2085584"/>
            <a:chExt cx="795403" cy="1701508"/>
          </a:xfrm>
        </p:grpSpPr>
        <p:cxnSp>
          <p:nvCxnSpPr>
            <p:cNvPr id="48" name="直接连接符 47"/>
            <p:cNvCxnSpPr/>
            <p:nvPr/>
          </p:nvCxnSpPr>
          <p:spPr>
            <a:xfrm>
              <a:off x="2473890" y="2091847"/>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491635" y="2085584"/>
              <a:ext cx="0" cy="1693157"/>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473890" y="3787092"/>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3858789" y="617131"/>
            <a:ext cx="4477283" cy="645160"/>
          </a:xfrm>
          <a:prstGeom prst="rect">
            <a:avLst/>
          </a:prstGeom>
          <a:noFill/>
        </p:spPr>
        <p:txBody>
          <a:bodyPr wrap="square" rtlCol="0">
            <a:spAutoFit/>
          </a:bodyPr>
          <a:lstStyle/>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Data</a:t>
            </a:r>
            <a:r>
              <a:rPr lang="zh-CN" altLang="en-US"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 </a:t>
            </a: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Collection</a:t>
            </a:r>
            <a:endParaRPr lang="zh-CN" altLang="en-US"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endParaRPr>
          </a:p>
        </p:txBody>
      </p:sp>
      <p:sp>
        <p:nvSpPr>
          <p:cNvPr id="20" name="文本框 19"/>
          <p:cNvSpPr txBox="1"/>
          <p:nvPr/>
        </p:nvSpPr>
        <p:spPr>
          <a:xfrm>
            <a:off x="977265" y="1489710"/>
            <a:ext cx="5056505" cy="1506855"/>
          </a:xfrm>
          <a:prstGeom prst="rect">
            <a:avLst/>
          </a:prstGeom>
          <a:noFill/>
        </p:spPr>
        <p:txBody>
          <a:bodyPr wrap="square" rtlCol="0">
            <a:noAutofit/>
          </a:bodyPr>
          <a:lstStyle/>
          <a:p>
            <a:pPr algn="l">
              <a:lnSpc>
                <a:spcPct val="100000"/>
              </a:lnSpc>
            </a:pPr>
            <a:r>
              <a:rPr lang="en-US" altLang="zh-CN" b="1" dirty="0" smtClean="0">
                <a:latin typeface="等线" panose="02010600030101010101" charset="-122"/>
                <a:ea typeface="等线" panose="02010600030101010101" charset="-122"/>
              </a:rPr>
              <a:t>Resource:</a:t>
            </a:r>
            <a:r>
              <a:rPr lang="en-US" altLang="zh-CN" dirty="0" smtClean="0">
                <a:latin typeface="等线" panose="02010600030101010101" charset="-122"/>
                <a:ea typeface="等线" panose="02010600030101010101" charset="-122"/>
              </a:rPr>
              <a:t> </a:t>
            </a:r>
            <a:r>
              <a:rPr lang="en-US" b="0" u="none">
                <a:solidFill>
                  <a:srgbClr val="000000"/>
                </a:solidFill>
                <a:uFill>
                  <a:solidFill>
                    <a:srgbClr val="000000"/>
                  </a:solidFill>
                </a:uFill>
                <a:latin typeface="等线" panose="02010600030101010101" charset="-122"/>
                <a:ea typeface="等线" panose="02010600030101010101" charset="-122"/>
              </a:rPr>
              <a:t>https://archive.ics.uci.edu/ml</a:t>
            </a:r>
            <a:endParaRPr lang="en-US" b="0" u="none">
              <a:solidFill>
                <a:srgbClr val="000000"/>
              </a:solidFill>
              <a:uFill>
                <a:solidFill>
                  <a:srgbClr val="000000"/>
                </a:solidFill>
              </a:uFill>
              <a:latin typeface="等线" panose="02010600030101010101" charset="-122"/>
              <a:ea typeface="等线" panose="02010600030101010101" charset="-122"/>
            </a:endParaRPr>
          </a:p>
          <a:p>
            <a:pPr algn="l">
              <a:lnSpc>
                <a:spcPct val="100000"/>
              </a:lnSpc>
            </a:pPr>
            <a:endParaRPr lang="en-US" b="0" u="none">
              <a:solidFill>
                <a:srgbClr val="000000"/>
              </a:solidFill>
              <a:uFill>
                <a:solidFill>
                  <a:srgbClr val="000000"/>
                </a:solidFill>
              </a:uFill>
              <a:latin typeface="等线" panose="02010600030101010101" charset="-122"/>
              <a:ea typeface="等线" panose="02010600030101010101" charset="-122"/>
            </a:endParaRPr>
          </a:p>
          <a:p>
            <a:pPr algn="l">
              <a:lnSpc>
                <a:spcPct val="100000"/>
              </a:lnSpc>
            </a:pPr>
            <a:r>
              <a:rPr lang="en-US" altLang="zh-CN" b="1">
                <a:solidFill>
                  <a:srgbClr val="000000"/>
                </a:solidFill>
                <a:uFill>
                  <a:solidFill>
                    <a:srgbClr val="000000"/>
                  </a:solidFill>
                </a:uFill>
                <a:latin typeface="等线" panose="02010600030101010101" charset="-122"/>
                <a:ea typeface="等线" panose="02010600030101010101" charset="-122"/>
              </a:rPr>
              <a:t>Name:</a:t>
            </a:r>
            <a:r>
              <a:rPr lang="en-US" altLang="zh-CN">
                <a:solidFill>
                  <a:srgbClr val="000000"/>
                </a:solidFill>
                <a:uFill>
                  <a:solidFill>
                    <a:srgbClr val="000000"/>
                  </a:solidFill>
                </a:uFill>
                <a:latin typeface="等线" panose="02010600030101010101" charset="-122"/>
                <a:ea typeface="等线" panose="02010600030101010101" charset="-122"/>
              </a:rPr>
              <a:t> </a:t>
            </a:r>
            <a:r>
              <a:rPr lang="en-US" u="none">
                <a:solidFill>
                  <a:srgbClr val="000000"/>
                </a:solidFill>
                <a:latin typeface="等线" panose="02010600030101010101" charset="-122"/>
                <a:ea typeface="等线" panose="02010600030101010101" charset="-122"/>
              </a:rPr>
              <a:t>Mice Protein Expression Data Set</a:t>
            </a:r>
            <a:endParaRPr lang="en-US" u="none">
              <a:solidFill>
                <a:srgbClr val="000000"/>
              </a:solidFill>
              <a:latin typeface="等线" panose="02010600030101010101" charset="-122"/>
              <a:ea typeface="等线" panose="02010600030101010101" charset="-122"/>
            </a:endParaRPr>
          </a:p>
          <a:p>
            <a:pPr algn="l">
              <a:lnSpc>
                <a:spcPct val="100000"/>
              </a:lnSpc>
            </a:pPr>
            <a:endParaRPr lang="en-US" b="0" u="none">
              <a:solidFill>
                <a:srgbClr val="000000"/>
              </a:solidFill>
              <a:latin typeface="等线" panose="02010600030101010101" charset="-122"/>
              <a:ea typeface="等线" panose="02010600030101010101" charset="-122"/>
            </a:endParaRPr>
          </a:p>
          <a:p>
            <a:pPr indent="0" algn="l">
              <a:lnSpc>
                <a:spcPct val="100000"/>
              </a:lnSpc>
              <a:buNone/>
            </a:pPr>
            <a:endParaRPr lang="en-US" b="0" u="none">
              <a:solidFill>
                <a:srgbClr val="000000"/>
              </a:solidFill>
              <a:uFill>
                <a:solidFill>
                  <a:srgbClr val="000000"/>
                </a:solidFill>
              </a:uFill>
              <a:latin typeface="思源黑体 CN Bold" charset="0"/>
              <a:ea typeface="思源黑体 CN Bold" charset="0"/>
            </a:endParaRPr>
          </a:p>
          <a:p>
            <a:pPr algn="l"/>
            <a:endParaRPr lang="zh-CN" altLang="en-US" dirty="0">
              <a:latin typeface="思源黑体 CN Light" panose="020B0300000000000000" pitchFamily="34" charset="-122"/>
              <a:ea typeface="思源黑体 CN Light" panose="020B0300000000000000" pitchFamily="34" charset="-122"/>
            </a:endParaRPr>
          </a:p>
        </p:txBody>
      </p:sp>
      <p:pic>
        <p:nvPicPr>
          <p:cNvPr id="8" name="图片 7" descr="upload_996042774"/>
          <p:cNvPicPr>
            <a:picLocks noChangeAspect="1"/>
          </p:cNvPicPr>
          <p:nvPr/>
        </p:nvPicPr>
        <p:blipFill>
          <a:blip r:embed="rId1"/>
          <a:stretch>
            <a:fillRect/>
          </a:stretch>
        </p:blipFill>
        <p:spPr>
          <a:xfrm>
            <a:off x="2845793" y="3144695"/>
            <a:ext cx="6488657" cy="2441030"/>
          </a:xfrm>
          <a:prstGeom prst="rect">
            <a:avLst/>
          </a:prstGeom>
        </p:spPr>
      </p:pic>
      <p:sp>
        <p:nvSpPr>
          <p:cNvPr id="9" name="文本框 8"/>
          <p:cNvSpPr txBox="1"/>
          <p:nvPr userDrawn="1"/>
        </p:nvSpPr>
        <p:spPr>
          <a:xfrm>
            <a:off x="3038834" y="5716495"/>
            <a:ext cx="6152393" cy="398536"/>
          </a:xfrm>
          <a:prstGeom prst="rect">
            <a:avLst/>
          </a:prstGeom>
        </p:spPr>
        <p:txBody>
          <a:bodyPr wrap="square" rtlCol="0">
            <a:noAutofit/>
          </a:bodyPr>
          <a:p>
            <a:pPr algn="ctr"/>
            <a:r>
              <a:rPr lang="en-US" altLang="zh-CN" sz="1600">
                <a:latin typeface="等线" panose="02010600030101010101" charset="-122"/>
                <a:ea typeface="等线" panose="02010600030101010101" charset="-122"/>
              </a:rPr>
              <a:t>Figure.  Resource webiste: UCI, Machine Learning Repository</a:t>
            </a:r>
            <a:endParaRPr lang="zh-CN" altLang="en-US">
              <a:latin typeface="等线" panose="02010600030101010101" charset="-122"/>
              <a:ea typeface="等线" panose="02010600030101010101" charset="-122"/>
            </a:endParaRPr>
          </a:p>
        </p:txBody>
      </p:sp>
      <p:sp>
        <p:nvSpPr>
          <p:cNvPr id="3" name="文本框 2"/>
          <p:cNvSpPr txBox="1"/>
          <p:nvPr userDrawn="1"/>
        </p:nvSpPr>
        <p:spPr>
          <a:xfrm>
            <a:off x="6575837" y="1419783"/>
            <a:ext cx="4284257" cy="1494508"/>
          </a:xfrm>
          <a:prstGeom prst="rect">
            <a:avLst/>
          </a:prstGeom>
        </p:spPr>
        <p:txBody>
          <a:bodyPr wrap="square" rtlCol="0">
            <a:noAutofit/>
          </a:bodyPr>
          <a:p>
            <a:pPr algn="l">
              <a:lnSpc>
                <a:spcPct val="100000"/>
              </a:lnSpc>
            </a:pPr>
            <a:r>
              <a:rPr lang="en-US" altLang="zh-CN" b="1">
                <a:solidFill>
                  <a:srgbClr val="000000"/>
                </a:solidFill>
                <a:uFill>
                  <a:solidFill>
                    <a:srgbClr val="000000"/>
                  </a:solidFill>
                </a:uFill>
                <a:ea typeface="+mn-lt"/>
                <a:sym typeface="+mn-ea"/>
              </a:rPr>
              <a:t>Basic information:</a:t>
            </a:r>
            <a:endParaRPr lang="en-US" altLang="zh-CN" b="0" u="none">
              <a:solidFill>
                <a:srgbClr val="000000"/>
              </a:solidFill>
              <a:uFill>
                <a:solidFill>
                  <a:srgbClr val="000000"/>
                </a:solidFill>
              </a:uFill>
              <a:ea typeface="+mn-lt"/>
            </a:endParaRPr>
          </a:p>
          <a:p>
            <a:pPr marL="285750" indent="-285750" algn="l">
              <a:lnSpc>
                <a:spcPct val="100000"/>
              </a:lnSpc>
              <a:buChar char="•"/>
            </a:pPr>
            <a:r>
              <a:rPr lang="en-US" altLang="zh-CN">
                <a:solidFill>
                  <a:srgbClr val="000000"/>
                </a:solidFill>
                <a:uFill>
                  <a:solidFill>
                    <a:srgbClr val="000000"/>
                  </a:solidFill>
                </a:uFill>
                <a:ea typeface="+mn-lt"/>
                <a:sym typeface="+mn-ea"/>
              </a:rPr>
              <a:t>Total of 1080 measurements</a:t>
            </a:r>
            <a:endParaRPr lang="en-US" altLang="zh-CN" b="0" u="none">
              <a:solidFill>
                <a:srgbClr val="000000"/>
              </a:solidFill>
              <a:uFill>
                <a:solidFill>
                  <a:srgbClr val="000000"/>
                </a:solidFill>
              </a:uFill>
              <a:ea typeface="+mn-lt"/>
            </a:endParaRPr>
          </a:p>
          <a:p>
            <a:pPr marL="285750" indent="-285750" algn="l">
              <a:lnSpc>
                <a:spcPct val="100000"/>
              </a:lnSpc>
              <a:buChar char="•"/>
            </a:pPr>
            <a:r>
              <a:rPr lang="en-US" altLang="zh-CN">
                <a:solidFill>
                  <a:srgbClr val="000000"/>
                </a:solidFill>
                <a:uFill>
                  <a:solidFill>
                    <a:srgbClr val="000000"/>
                  </a:solidFill>
                </a:uFill>
                <a:ea typeface="+mn-lt"/>
                <a:sym typeface="+mn-ea"/>
              </a:rPr>
              <a:t>8 classes</a:t>
            </a:r>
            <a:endParaRPr lang="en-US" altLang="zh-CN" b="0" u="none">
              <a:solidFill>
                <a:srgbClr val="000000"/>
              </a:solidFill>
              <a:uFill>
                <a:solidFill>
                  <a:srgbClr val="000000"/>
                </a:solidFill>
              </a:uFill>
              <a:ea typeface="+mn-lt"/>
            </a:endParaRPr>
          </a:p>
          <a:p>
            <a:pPr marL="285750" indent="-285750" algn="l">
              <a:lnSpc>
                <a:spcPct val="100000"/>
              </a:lnSpc>
              <a:buChar char="•"/>
            </a:pPr>
            <a:r>
              <a:rPr lang="en-US" altLang="zh-CN">
                <a:solidFill>
                  <a:srgbClr val="000000"/>
                </a:solidFill>
                <a:ea typeface="+mn-lt"/>
                <a:sym typeface="+mn-ea"/>
              </a:rPr>
              <a:t>E</a:t>
            </a:r>
            <a:r>
              <a:rPr lang="en-US">
                <a:solidFill>
                  <a:srgbClr val="000000"/>
                </a:solidFill>
                <a:ea typeface="+mn-lt"/>
                <a:sym typeface="+mn-ea"/>
              </a:rPr>
              <a:t>xpression levels of 77 proteins</a:t>
            </a:r>
            <a:endParaRPr lang="en-US" b="0" u="none">
              <a:solidFill>
                <a:srgbClr val="000000"/>
              </a:solidFill>
              <a:ea typeface="+mn-lt"/>
            </a:endParaRPr>
          </a:p>
          <a:p>
            <a:pPr marL="285750" indent="-285750" algn="l">
              <a:lnSpc>
                <a:spcPct val="100000"/>
              </a:lnSpc>
              <a:buChar char="•"/>
            </a:pPr>
            <a:r>
              <a:rPr lang="en-US" altLang="zh-CN">
                <a:solidFill>
                  <a:srgbClr val="000000"/>
                </a:solidFill>
                <a:ea typeface="+mn-lt"/>
                <a:sym typeface="+mn-ea"/>
              </a:rPr>
              <a:t>2 genotypes (control or trisomy)</a:t>
            </a:r>
            <a:endParaRPr lang="zh-CN" altLang="en-US">
              <a:ea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3858789" y="617131"/>
            <a:ext cx="4477283" cy="645160"/>
          </a:xfrm>
          <a:prstGeom prst="rect">
            <a:avLst/>
          </a:prstGeom>
          <a:noFill/>
        </p:spPr>
        <p:txBody>
          <a:bodyPr wrap="square" rtlCol="0">
            <a:spAutoFit/>
          </a:bodyPr>
          <a:lstStyle/>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Data</a:t>
            </a:r>
            <a:r>
              <a:rPr lang="zh-CN" altLang="en-US"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 </a:t>
            </a: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Collection</a:t>
            </a:r>
            <a:endParaRPr lang="zh-CN" altLang="en-US"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endParaRPr>
          </a:p>
        </p:txBody>
      </p:sp>
      <p:sp>
        <p:nvSpPr>
          <p:cNvPr id="23" name="文本框 22"/>
          <p:cNvSpPr txBox="1"/>
          <p:nvPr/>
        </p:nvSpPr>
        <p:spPr>
          <a:xfrm>
            <a:off x="1550670" y="4976495"/>
            <a:ext cx="9210040" cy="993140"/>
          </a:xfrm>
          <a:prstGeom prst="rect">
            <a:avLst/>
          </a:prstGeom>
          <a:noFill/>
        </p:spPr>
        <p:txBody>
          <a:bodyPr wrap="square" rtlCol="0">
            <a:noAutofit/>
          </a:bodyPr>
          <a:lstStyle/>
          <a:p>
            <a:pPr algn="just"/>
            <a:r>
              <a:rPr lang="en-US" altLang="zh-CN" dirty="0" smtClean="0">
                <a:solidFill>
                  <a:srgbClr val="4472C4"/>
                </a:solidFill>
                <a:latin typeface="等线" panose="02010600030101010101" charset="-122"/>
                <a:ea typeface="等线" panose="02010600030101010101" charset="-122"/>
              </a:rPr>
              <a:t>Note:</a:t>
            </a:r>
            <a:endParaRPr lang="en-US" altLang="zh-CN" dirty="0" smtClean="0">
              <a:latin typeface="等线" panose="02010600030101010101" charset="-122"/>
              <a:ea typeface="等线" panose="02010600030101010101" charset="-122"/>
            </a:endParaRPr>
          </a:p>
          <a:p>
            <a:pPr algn="just"/>
            <a:r>
              <a:rPr lang="en-US" altLang="zh-CN" dirty="0" smtClean="0">
                <a:latin typeface="等线" panose="02010600030101010101" charset="-122"/>
                <a:ea typeface="等线" panose="02010600030101010101" charset="-122"/>
              </a:rPr>
              <a:t>We will focus on the relationship between the genotype and the expression level of the protein encoded by the gene.</a:t>
            </a:r>
            <a:endParaRPr lang="zh-CN" altLang="en-US" dirty="0">
              <a:latin typeface="等线" panose="02010600030101010101" charset="-122"/>
              <a:ea typeface="等线" panose="02010600030101010101" charset="-122"/>
            </a:endParaRPr>
          </a:p>
        </p:txBody>
      </p:sp>
      <p:pic>
        <p:nvPicPr>
          <p:cNvPr id="7" name="图片 6" descr="upload_529354926"/>
          <p:cNvPicPr>
            <a:picLocks noChangeAspect="1"/>
          </p:cNvPicPr>
          <p:nvPr/>
        </p:nvPicPr>
        <p:blipFill>
          <a:blip r:embed="rId1"/>
          <a:stretch>
            <a:fillRect/>
          </a:stretch>
        </p:blipFill>
        <p:spPr>
          <a:xfrm>
            <a:off x="1550552" y="1612979"/>
            <a:ext cx="2304034" cy="2901837"/>
          </a:xfrm>
          <a:prstGeom prst="rect">
            <a:avLst/>
          </a:prstGeom>
        </p:spPr>
      </p:pic>
      <p:pic>
        <p:nvPicPr>
          <p:cNvPr id="11" name="图片 10" descr="upload_309974507"/>
          <p:cNvPicPr>
            <a:picLocks noChangeAspect="1"/>
          </p:cNvPicPr>
          <p:nvPr/>
        </p:nvPicPr>
        <p:blipFill>
          <a:blip r:embed="rId2"/>
          <a:stretch>
            <a:fillRect/>
          </a:stretch>
        </p:blipFill>
        <p:spPr>
          <a:xfrm>
            <a:off x="5037738" y="1612824"/>
            <a:ext cx="5728949" cy="1108427"/>
          </a:xfrm>
          <a:prstGeom prst="rect">
            <a:avLst/>
          </a:prstGeom>
        </p:spPr>
      </p:pic>
      <p:sp>
        <p:nvSpPr>
          <p:cNvPr id="12" name="文本框 11"/>
          <p:cNvSpPr txBox="1"/>
          <p:nvPr userDrawn="1"/>
        </p:nvSpPr>
        <p:spPr>
          <a:xfrm>
            <a:off x="2272483" y="4639288"/>
            <a:ext cx="867833" cy="337185"/>
          </a:xfrm>
          <a:prstGeom prst="rect">
            <a:avLst/>
          </a:prstGeom>
        </p:spPr>
        <p:txBody>
          <a:bodyPr wrap="square" rtlCol="0">
            <a:spAutoFit/>
          </a:bodyPr>
          <a:p>
            <a:pPr algn="ctr"/>
            <a:r>
              <a:rPr lang="zh-CN" altLang="en-US" sz="1600"/>
              <a:t>（</a:t>
            </a:r>
            <a:r>
              <a:rPr lang="en-US" altLang="zh-CN" sz="1600"/>
              <a:t>a</a:t>
            </a:r>
            <a:r>
              <a:rPr lang="zh-CN" altLang="en-US" sz="1600"/>
              <a:t>）</a:t>
            </a:r>
            <a:endParaRPr lang="zh-CN" altLang="en-US"/>
          </a:p>
        </p:txBody>
      </p:sp>
      <p:sp>
        <p:nvSpPr>
          <p:cNvPr id="16" name="文本框 15"/>
          <p:cNvSpPr txBox="1"/>
          <p:nvPr userDrawn="1"/>
        </p:nvSpPr>
        <p:spPr>
          <a:xfrm>
            <a:off x="7572359" y="2880269"/>
            <a:ext cx="635000" cy="337185"/>
          </a:xfrm>
          <a:prstGeom prst="rect">
            <a:avLst/>
          </a:prstGeom>
        </p:spPr>
        <p:txBody>
          <a:bodyPr wrap="square" rtlCol="0">
            <a:spAutoFit/>
          </a:bodyPr>
          <a:p>
            <a:pPr algn="ctr"/>
            <a:r>
              <a:rPr lang="en-US" altLang="zh-CN" sz="1600"/>
              <a:t>(b)</a:t>
            </a:r>
            <a:endParaRPr lang="zh-CN" altLang="en-US"/>
          </a:p>
        </p:txBody>
      </p:sp>
      <p:sp>
        <p:nvSpPr>
          <p:cNvPr id="17" name="文本框 16"/>
          <p:cNvSpPr txBox="1"/>
          <p:nvPr userDrawn="1"/>
        </p:nvSpPr>
        <p:spPr>
          <a:xfrm>
            <a:off x="5037455" y="3697605"/>
            <a:ext cx="5735320" cy="647700"/>
          </a:xfrm>
          <a:prstGeom prst="rect">
            <a:avLst/>
          </a:prstGeom>
        </p:spPr>
        <p:txBody>
          <a:bodyPr wrap="square" rtlCol="0">
            <a:noAutofit/>
          </a:bodyPr>
          <a:p>
            <a:pPr algn="just"/>
            <a:r>
              <a:rPr lang="en-US" altLang="zh-CN">
                <a:latin typeface="等线" panose="02010600030101010101" charset="-122"/>
                <a:ea typeface="等线" panose="02010600030101010101" charset="-122"/>
              </a:rPr>
              <a:t>Figure. (a) is the 8 specific classes and corresponding numbers of experimental mice. (b) is the basic structure of the dataframe.</a:t>
            </a:r>
            <a:endParaRPr lang="zh-CN" altLang="en-US">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3858789" y="641006"/>
            <a:ext cx="4477283" cy="645160"/>
          </a:xfrm>
          <a:prstGeom prst="rect">
            <a:avLst/>
          </a:prstGeom>
          <a:noFill/>
        </p:spPr>
        <p:txBody>
          <a:bodyPr wrap="square" rtlCol="0">
            <a:spAutoFit/>
          </a:bodyPr>
          <a:lstStyle/>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Data Processing</a:t>
            </a:r>
            <a:endParaRPr lang="zh-CN" altLang="en-US"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endParaRPr>
          </a:p>
        </p:txBody>
      </p:sp>
      <p:sp>
        <p:nvSpPr>
          <p:cNvPr id="23" name="文本框 22"/>
          <p:cNvSpPr txBox="1"/>
          <p:nvPr/>
        </p:nvSpPr>
        <p:spPr>
          <a:xfrm>
            <a:off x="916781" y="3000375"/>
            <a:ext cx="6155531" cy="3059906"/>
          </a:xfrm>
          <a:prstGeom prst="rect">
            <a:avLst/>
          </a:prstGeom>
          <a:noFill/>
        </p:spPr>
        <p:txBody>
          <a:bodyPr wrap="square" rtlCol="0">
            <a:noAutofit/>
          </a:bodyPr>
          <a:lstStyle/>
          <a:p>
            <a:pPr algn="just"/>
            <a:r>
              <a:rPr lang="en-US" altLang="zh-CN" dirty="0" smtClean="0">
                <a:latin typeface="等线" panose="02010600030101010101" charset="-122"/>
                <a:ea typeface="等线" panose="02010600030101010101" charset="-122"/>
                <a:cs typeface="等线" panose="02010600030101010101" charset="-122"/>
                <a:sym typeface="+mn-ea"/>
              </a:rPr>
              <a:t>The missing data that do exist need to be completed</a:t>
            </a:r>
            <a:r>
              <a:rPr lang="zh-CN" altLang="en-US" dirty="0" smtClean="0">
                <a:latin typeface="等线" panose="02010600030101010101" charset="-122"/>
                <a:ea typeface="等线" panose="02010600030101010101" charset="-122"/>
                <a:cs typeface="等线" panose="02010600030101010101" charset="-122"/>
                <a:sym typeface="+mn-ea"/>
              </a:rPr>
              <a:t>！</a:t>
            </a:r>
            <a:endParaRPr lang="zh-CN" altLang="en-US" dirty="0" smtClean="0">
              <a:latin typeface="等线" panose="02010600030101010101" charset="-122"/>
              <a:ea typeface="等线" panose="02010600030101010101" charset="-122"/>
              <a:cs typeface="等线" panose="02010600030101010101" charset="-122"/>
              <a:sym typeface="+mn-ea"/>
            </a:endParaRPr>
          </a:p>
          <a:p>
            <a:pPr algn="just"/>
            <a:endParaRPr lang="en-US" altLang="zh-CN" sz="2000" b="1" dirty="0" smtClean="0">
              <a:latin typeface="等线" panose="02010600030101010101" charset="-122"/>
              <a:ea typeface="等线" panose="02010600030101010101" charset="-122"/>
              <a:cs typeface="等线" panose="02010600030101010101" charset="-122"/>
            </a:endParaRPr>
          </a:p>
          <a:p>
            <a:pPr algn="just"/>
            <a:r>
              <a:rPr lang="en-US" altLang="zh-CN" sz="2000" b="1" dirty="0" smtClean="0">
                <a:latin typeface="等线" panose="02010600030101010101" charset="-122"/>
                <a:ea typeface="等线" panose="02010600030101010101" charset="-122"/>
                <a:cs typeface="等线" panose="02010600030101010101" charset="-122"/>
              </a:rPr>
              <a:t>How?</a:t>
            </a:r>
            <a:endParaRPr lang="en-US" altLang="zh-CN" sz="2000" b="1" dirty="0" smtClean="0">
              <a:latin typeface="等线" panose="02010600030101010101" charset="-122"/>
              <a:ea typeface="等线" panose="02010600030101010101" charset="-122"/>
              <a:cs typeface="等线" panose="02010600030101010101" charset="-122"/>
            </a:endParaRPr>
          </a:p>
          <a:p>
            <a:pPr marL="285750" indent="-285750" algn="just">
              <a:buChar char="•"/>
            </a:pPr>
            <a:r>
              <a:rPr lang="en-US" altLang="zh-CN" dirty="0">
                <a:latin typeface="等线" panose="02010600030101010101" charset="-122"/>
                <a:ea typeface="等线" panose="02010600030101010101" charset="-122"/>
                <a:cs typeface="等线" panose="02010600030101010101" charset="-122"/>
              </a:rPr>
              <a:t>Fill in the missing values in each column with the average of the non</a:t>
            </a:r>
            <a:r>
              <a:rPr lang="zh-CN" altLang="en-US" dirty="0">
                <a:latin typeface="等线" panose="02010600030101010101" charset="-122"/>
                <a:ea typeface="等线" panose="02010600030101010101" charset="-122"/>
                <a:cs typeface="等线" panose="02010600030101010101" charset="-122"/>
              </a:rPr>
              <a:t>-</a:t>
            </a:r>
            <a:r>
              <a:rPr lang="en-US" altLang="zh-CN" dirty="0">
                <a:latin typeface="等线" panose="02010600030101010101" charset="-122"/>
                <a:ea typeface="等线" panose="02010600030101010101" charset="-122"/>
                <a:cs typeface="等线" panose="02010600030101010101" charset="-122"/>
              </a:rPr>
              <a:t>missing values in that column.</a:t>
            </a:r>
            <a:endParaRPr lang="en-US" altLang="zh-CN" dirty="0">
              <a:latin typeface="等线" panose="02010600030101010101" charset="-122"/>
              <a:ea typeface="等线" panose="02010600030101010101" charset="-122"/>
              <a:cs typeface="等线" panose="02010600030101010101" charset="-122"/>
            </a:endParaRPr>
          </a:p>
          <a:p>
            <a:pPr marL="285750" indent="-285750" algn="just">
              <a:buChar char="•"/>
            </a:pPr>
            <a:endParaRPr lang="zh-CN" altLang="en-US" dirty="0">
              <a:latin typeface="等线" panose="02010600030101010101" charset="-122"/>
              <a:ea typeface="等线" panose="02010600030101010101" charset="-122"/>
              <a:cs typeface="等线" panose="02010600030101010101" charset="-122"/>
            </a:endParaRPr>
          </a:p>
          <a:p>
            <a:pPr indent="0" algn="just">
              <a:buNone/>
            </a:pPr>
            <a:r>
              <a:rPr lang="en-US" altLang="zh-CN" sz="2000" b="1" dirty="0">
                <a:latin typeface="等线" panose="02010600030101010101" charset="-122"/>
                <a:ea typeface="等线" panose="02010600030101010101" charset="-122"/>
                <a:cs typeface="等线" panose="02010600030101010101" charset="-122"/>
              </a:rPr>
              <a:t>Preprocessing:</a:t>
            </a:r>
            <a:endParaRPr lang="en-US" altLang="zh-CN" dirty="0">
              <a:latin typeface="等线" panose="02010600030101010101" charset="-122"/>
              <a:ea typeface="等线" panose="02010600030101010101" charset="-122"/>
              <a:cs typeface="等线" panose="02010600030101010101" charset="-122"/>
            </a:endParaRPr>
          </a:p>
          <a:p>
            <a:pPr marL="285750" indent="-285750" algn="just">
              <a:buChar char="•"/>
            </a:pPr>
            <a:r>
              <a:rPr lang="en-US" sz="1800" b="0" u="none">
                <a:solidFill>
                  <a:srgbClr val="212529"/>
                </a:solidFill>
                <a:latin typeface="等线" panose="02010600030101010101" charset="-122"/>
                <a:ea typeface="等线" panose="02010600030101010101" charset="-122"/>
                <a:cs typeface="等线" panose="02010600030101010101" charset="-122"/>
              </a:rPr>
              <a:t>Standardization, or mean removal and variance scaling</a:t>
            </a:r>
            <a:r>
              <a:rPr lang="en-US" altLang="zh-CN" sz="1800" b="0" u="none">
                <a:solidFill>
                  <a:srgbClr val="212529"/>
                </a:solidFill>
                <a:latin typeface="等线" panose="02010600030101010101" charset="-122"/>
                <a:ea typeface="等线" panose="02010600030101010101" charset="-122"/>
                <a:cs typeface="等线" panose="02010600030101010101" charset="-122"/>
              </a:rPr>
              <a:t>.</a:t>
            </a:r>
            <a:endParaRPr lang="en-US" sz="1800" b="0" u="none">
              <a:solidFill>
                <a:srgbClr val="212529"/>
              </a:solidFill>
              <a:latin typeface="等线" panose="02010600030101010101" charset="-122"/>
              <a:ea typeface="等线" panose="02010600030101010101" charset="-122"/>
              <a:cs typeface="等线" panose="02010600030101010101" charset="-122"/>
            </a:endParaRPr>
          </a:p>
          <a:p>
            <a:pPr marL="285750" indent="-285750" algn="just">
              <a:buChar char="•"/>
            </a:pPr>
            <a:r>
              <a:rPr lang="en-US" altLang="zh-CN" dirty="0">
                <a:latin typeface="等线" panose="02010600030101010101" charset="-122"/>
                <a:ea typeface="等线" panose="02010600030101010101" charset="-122"/>
                <a:cs typeface="等线" panose="02010600030101010101" charset="-122"/>
              </a:rPr>
              <a:t>In order to prevent poor performance of individual feature data.</a:t>
            </a:r>
            <a:endParaRPr lang="zh-CN" altLang="en-US" dirty="0">
              <a:latin typeface="等线" panose="02010600030101010101" charset="-122"/>
              <a:ea typeface="等线" panose="02010600030101010101" charset="-122"/>
              <a:cs typeface="等线" panose="02010600030101010101" charset="-122"/>
            </a:endParaRPr>
          </a:p>
        </p:txBody>
      </p:sp>
      <p:pic>
        <p:nvPicPr>
          <p:cNvPr id="2" name="图片 1" descr="upload_565503389"/>
          <p:cNvPicPr>
            <a:picLocks noChangeAspect="1"/>
          </p:cNvPicPr>
          <p:nvPr/>
        </p:nvPicPr>
        <p:blipFill>
          <a:blip r:embed="rId1"/>
          <a:stretch>
            <a:fillRect/>
          </a:stretch>
        </p:blipFill>
        <p:spPr>
          <a:xfrm>
            <a:off x="982266" y="1357313"/>
            <a:ext cx="9608344" cy="1226344"/>
          </a:xfrm>
          <a:prstGeom prst="rect">
            <a:avLst/>
          </a:prstGeom>
        </p:spPr>
      </p:pic>
      <p:sp>
        <p:nvSpPr>
          <p:cNvPr id="3" name="文本框 2"/>
          <p:cNvSpPr txBox="1"/>
          <p:nvPr userDrawn="1"/>
        </p:nvSpPr>
        <p:spPr>
          <a:xfrm>
            <a:off x="3500438" y="2583656"/>
            <a:ext cx="4583906" cy="238125"/>
          </a:xfrm>
          <a:prstGeom prst="rect">
            <a:avLst/>
          </a:prstGeom>
        </p:spPr>
        <p:txBody>
          <a:bodyPr wrap="square" rtlCol="0">
            <a:noAutofit/>
          </a:bodyPr>
          <a:p>
            <a:r>
              <a:rPr lang="en-US" altLang="zh-CN" sz="1200">
                <a:latin typeface="等线" panose="02010600030101010101" charset="-122"/>
                <a:ea typeface="等线" panose="02010600030101010101" charset="-122"/>
              </a:rPr>
              <a:t>Figure. Description of </a:t>
            </a:r>
            <a:r>
              <a:rPr lang="en-US" sz="1200">
                <a:solidFill>
                  <a:srgbClr val="000000"/>
                </a:solidFill>
                <a:latin typeface="等线" panose="02010600030101010101" charset="-122"/>
                <a:ea typeface="等线" panose="02010600030101010101" charset="-122"/>
                <a:sym typeface="+mn-ea"/>
              </a:rPr>
              <a:t>Mice Protein Expression Data Set</a:t>
            </a:r>
            <a:endParaRPr lang="zh-CN" altLang="en-US">
              <a:latin typeface="等线" panose="02010600030101010101" charset="-122"/>
              <a:ea typeface="等线" panose="02010600030101010101" charset="-122"/>
            </a:endParaRPr>
          </a:p>
        </p:txBody>
      </p:sp>
      <p:pic>
        <p:nvPicPr>
          <p:cNvPr id="4" name="图片 3" descr="upload_007085550"/>
          <p:cNvPicPr>
            <a:picLocks noChangeAspect="1"/>
          </p:cNvPicPr>
          <p:nvPr/>
        </p:nvPicPr>
        <p:blipFill>
          <a:blip r:embed="rId2"/>
          <a:stretch>
            <a:fillRect/>
          </a:stretch>
        </p:blipFill>
        <p:spPr>
          <a:xfrm>
            <a:off x="7203281" y="3131344"/>
            <a:ext cx="4024313" cy="2571750"/>
          </a:xfrm>
          <a:prstGeom prst="rect">
            <a:avLst/>
          </a:prstGeom>
        </p:spPr>
      </p:pic>
      <p:sp>
        <p:nvSpPr>
          <p:cNvPr id="5" name="文本框 4"/>
          <p:cNvSpPr txBox="1"/>
          <p:nvPr userDrawn="1"/>
        </p:nvSpPr>
        <p:spPr>
          <a:xfrm>
            <a:off x="7447359" y="5776912"/>
            <a:ext cx="3857625" cy="275590"/>
          </a:xfrm>
          <a:prstGeom prst="rect">
            <a:avLst/>
          </a:prstGeom>
        </p:spPr>
        <p:txBody>
          <a:bodyPr wrap="square" rtlCol="0">
            <a:spAutoFit/>
          </a:bodyPr>
          <a:p>
            <a:pPr algn="ctr"/>
            <a:r>
              <a:rPr lang="en-US" altLang="zh-CN" sz="1200">
                <a:latin typeface="等线" panose="02010600030101010101" charset="-122"/>
                <a:ea typeface="等线" panose="02010600030101010101" charset="-122"/>
              </a:rPr>
              <a:t>Figure. Standard normal distribution (red curve)</a:t>
            </a:r>
            <a:endParaRPr lang="zh-CN" altLang="en-US">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3858895" y="652780"/>
            <a:ext cx="4996180" cy="645160"/>
          </a:xfrm>
          <a:prstGeom prst="rect">
            <a:avLst/>
          </a:prstGeom>
          <a:noFill/>
        </p:spPr>
        <p:txBody>
          <a:bodyPr wrap="square" rtlCol="0">
            <a:spAutoFit/>
          </a:bodyPr>
          <a:lstStyle/>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Logistic Regression</a:t>
            </a:r>
            <a:endPar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endParaRPr>
          </a:p>
        </p:txBody>
      </p:sp>
      <p:sp>
        <p:nvSpPr>
          <p:cNvPr id="20" name="文本框 19"/>
          <p:cNvSpPr txBox="1"/>
          <p:nvPr/>
        </p:nvSpPr>
        <p:spPr>
          <a:xfrm>
            <a:off x="1012031" y="1452563"/>
            <a:ext cx="4036219" cy="2821781"/>
          </a:xfrm>
          <a:prstGeom prst="rect">
            <a:avLst/>
          </a:prstGeom>
          <a:noFill/>
        </p:spPr>
        <p:txBody>
          <a:bodyPr wrap="square" rtlCol="0">
            <a:noAutofit/>
          </a:bodyPr>
          <a:lstStyle/>
          <a:p>
            <a:pPr algn="just"/>
            <a:r>
              <a:rPr lang="en-US" altLang="zh-CN" sz="2000" b="1" dirty="0" smtClean="0">
                <a:latin typeface="等线" panose="02010600030101010101" charset="-122"/>
                <a:ea typeface="等线" panose="02010600030101010101" charset="-122"/>
              </a:rPr>
              <a:t>Procedure:</a:t>
            </a:r>
            <a:endParaRPr lang="en-US" altLang="zh-CN" dirty="0" smtClean="0">
              <a:latin typeface="等线" panose="02010600030101010101" charset="-122"/>
              <a:ea typeface="等线" panose="02010600030101010101" charset="-122"/>
            </a:endParaRPr>
          </a:p>
          <a:p>
            <a:pPr marL="285750" indent="-285750" algn="just">
              <a:buChar char="•"/>
            </a:pPr>
            <a:r>
              <a:rPr lang="en-US" altLang="zh-CN">
                <a:solidFill>
                  <a:srgbClr val="2E3033"/>
                </a:solidFill>
                <a:latin typeface="等线" panose="02010600030101010101" charset="-122"/>
                <a:ea typeface="等线" panose="02010600030101010101" charset="-122"/>
              </a:rPr>
              <a:t>Import t</a:t>
            </a:r>
            <a:r>
              <a:rPr lang="en-US" b="0" u="none">
                <a:solidFill>
                  <a:srgbClr val="2E3033"/>
                </a:solidFill>
                <a:latin typeface="等线" panose="02010600030101010101" charset="-122"/>
                <a:ea typeface="等线" panose="02010600030101010101" charset="-122"/>
              </a:rPr>
              <a:t>he </a:t>
            </a:r>
            <a:r>
              <a:rPr lang="en-US" altLang="zh-CN" b="0" u="none">
                <a:solidFill>
                  <a:srgbClr val="2E3033"/>
                </a:solidFill>
                <a:latin typeface="等线" panose="02010600030101010101" charset="-122"/>
                <a:ea typeface="等线" panose="02010600030101010101" charset="-122"/>
              </a:rPr>
              <a:t>standardized </a:t>
            </a:r>
            <a:r>
              <a:rPr lang="en-US" b="0" u="none">
                <a:solidFill>
                  <a:srgbClr val="2E3033"/>
                </a:solidFill>
                <a:latin typeface="等线" panose="02010600030101010101" charset="-122"/>
                <a:ea typeface="等线" panose="02010600030101010101" charset="-122"/>
              </a:rPr>
              <a:t>training features and corresponding labels for training</a:t>
            </a:r>
            <a:r>
              <a:rPr lang="en-US" altLang="zh-CN" b="0" u="none">
                <a:solidFill>
                  <a:srgbClr val="2E3033"/>
                </a:solidFill>
                <a:latin typeface="等线" panose="02010600030101010101" charset="-122"/>
                <a:ea typeface="等线" panose="02010600030101010101" charset="-122"/>
              </a:rPr>
              <a:t>.</a:t>
            </a:r>
            <a:endParaRPr lang="en-US" altLang="zh-CN" b="0" u="none">
              <a:solidFill>
                <a:srgbClr val="2E3033"/>
              </a:solidFill>
              <a:latin typeface="等线" panose="02010600030101010101" charset="-122"/>
              <a:ea typeface="等线" panose="02010600030101010101" charset="-122"/>
            </a:endParaRPr>
          </a:p>
          <a:p>
            <a:pPr marL="285750" indent="-285750" algn="just">
              <a:buChar char="•"/>
            </a:pPr>
            <a:r>
              <a:rPr lang="en-US" altLang="zh-CN" dirty="0" smtClean="0">
                <a:latin typeface="等线" panose="02010600030101010101" charset="-122"/>
                <a:ea typeface="等线" panose="02010600030101010101" charset="-122"/>
              </a:rPr>
              <a:t>Collect the weight vector from the logistic regression model.</a:t>
            </a:r>
            <a:endParaRPr lang="en-US" altLang="zh-CN" dirty="0" smtClean="0">
              <a:latin typeface="等线" panose="02010600030101010101" charset="-122"/>
              <a:ea typeface="等线" panose="02010600030101010101" charset="-122"/>
            </a:endParaRPr>
          </a:p>
          <a:p>
            <a:pPr marL="285750" indent="-285750" algn="just">
              <a:buChar char="•"/>
            </a:pPr>
            <a:r>
              <a:rPr lang="en-US" altLang="zh-CN" dirty="0" smtClean="0">
                <a:latin typeface="等线" panose="02010600030101010101" charset="-122"/>
                <a:ea typeface="等线" panose="02010600030101010101" charset="-122"/>
              </a:rPr>
              <a:t>Create a stem plot.</a:t>
            </a:r>
            <a:endParaRPr lang="en-US" altLang="zh-CN" dirty="0" smtClean="0">
              <a:latin typeface="等线" panose="02010600030101010101" charset="-122"/>
              <a:ea typeface="等线" panose="02010600030101010101" charset="-122"/>
            </a:endParaRPr>
          </a:p>
          <a:p>
            <a:pPr marL="285750" indent="-285750" algn="just">
              <a:buChar char="•"/>
            </a:pPr>
            <a:r>
              <a:rPr lang="en-US" altLang="zh-CN" dirty="0" smtClean="0">
                <a:latin typeface="等线" panose="02010600030101010101" charset="-122"/>
                <a:ea typeface="等线" panose="02010600030101010101" charset="-122"/>
              </a:rPr>
              <a:t>Find the two proteins most related to Down syndrome.</a:t>
            </a:r>
            <a:endParaRPr lang="en-US" altLang="zh-CN" dirty="0" smtClean="0">
              <a:latin typeface="等线" panose="02010600030101010101" charset="-122"/>
              <a:ea typeface="等线" panose="02010600030101010101" charset="-122"/>
            </a:endParaRPr>
          </a:p>
          <a:p>
            <a:pPr algn="ctr"/>
            <a:endParaRPr lang="zh-CN" altLang="en-US" dirty="0">
              <a:latin typeface="等线" panose="02010600030101010101" charset="-122"/>
              <a:ea typeface="等线" panose="02010600030101010101" charset="-122"/>
            </a:endParaRPr>
          </a:p>
        </p:txBody>
      </p:sp>
      <p:sp>
        <p:nvSpPr>
          <p:cNvPr id="23" name="文本框 22"/>
          <p:cNvSpPr txBox="1"/>
          <p:nvPr/>
        </p:nvSpPr>
        <p:spPr>
          <a:xfrm>
            <a:off x="6447234" y="5601891"/>
            <a:ext cx="3798094" cy="464344"/>
          </a:xfrm>
          <a:prstGeom prst="rect">
            <a:avLst/>
          </a:prstGeom>
          <a:noFill/>
        </p:spPr>
        <p:txBody>
          <a:bodyPr wrap="square" rtlCol="0">
            <a:noAutofit/>
          </a:bodyPr>
          <a:lstStyle/>
          <a:p>
            <a:pPr algn="ctr"/>
            <a:r>
              <a:rPr lang="en-US" altLang="zh-CN" sz="1200" dirty="0" smtClean="0">
                <a:latin typeface="等线" panose="02010600030101010101" charset="-122"/>
                <a:ea typeface="等线" panose="02010600030101010101" charset="-122"/>
              </a:rPr>
              <a:t>Figure. Weight vector for all 77 porteins</a:t>
            </a:r>
            <a:endParaRPr lang="en-US" altLang="zh-CN" sz="1200" dirty="0" smtClean="0">
              <a:latin typeface="等线" panose="02010600030101010101" charset="-122"/>
              <a:ea typeface="等线" panose="02010600030101010101" charset="-122"/>
            </a:endParaRPr>
          </a:p>
        </p:txBody>
      </p:sp>
      <p:pic>
        <p:nvPicPr>
          <p:cNvPr id="3" name="图片 2" descr="upload_628797936"/>
          <p:cNvPicPr>
            <a:picLocks noChangeAspect="1"/>
          </p:cNvPicPr>
          <p:nvPr/>
        </p:nvPicPr>
        <p:blipFill>
          <a:blip r:embed="rId1"/>
          <a:stretch>
            <a:fillRect/>
          </a:stretch>
        </p:blipFill>
        <p:spPr>
          <a:xfrm>
            <a:off x="5274469" y="1387078"/>
            <a:ext cx="6143625" cy="4095750"/>
          </a:xfrm>
          <a:prstGeom prst="rect">
            <a:avLst/>
          </a:prstGeom>
        </p:spPr>
      </p:pic>
      <p:sp>
        <p:nvSpPr>
          <p:cNvPr id="4" name="文本框 3"/>
          <p:cNvSpPr txBox="1"/>
          <p:nvPr userDrawn="1"/>
        </p:nvSpPr>
        <p:spPr>
          <a:xfrm>
            <a:off x="1137047" y="4491037"/>
            <a:ext cx="4060031" cy="1476375"/>
          </a:xfrm>
          <a:prstGeom prst="rect">
            <a:avLst/>
          </a:prstGeom>
        </p:spPr>
        <p:txBody>
          <a:bodyPr wrap="square" rtlCol="0">
            <a:spAutoFit/>
          </a:bodyPr>
          <a:p>
            <a:r>
              <a:rPr lang="en-US" b="0" u="none">
                <a:solidFill>
                  <a:srgbClr val="000000"/>
                </a:solidFill>
                <a:latin typeface="等线" panose="02010600030101010101" charset="-122"/>
                <a:ea typeface="等线" panose="02010600030101010101" charset="-122"/>
              </a:rPr>
              <a:t>The two most invovled </a:t>
            </a:r>
            <a:r>
              <a:rPr lang="en-US" altLang="zh-CN">
                <a:solidFill>
                  <a:srgbClr val="000000"/>
                </a:solidFill>
                <a:latin typeface="等线" panose="02010600030101010101" charset="-122"/>
                <a:ea typeface="等线" panose="02010600030101010101" charset="-122"/>
              </a:rPr>
              <a:t>proteins</a:t>
            </a:r>
            <a:r>
              <a:rPr lang="en-US" b="0" u="none">
                <a:solidFill>
                  <a:srgbClr val="000000"/>
                </a:solidFill>
                <a:latin typeface="等线" panose="02010600030101010101" charset="-122"/>
                <a:ea typeface="等线" panose="02010600030101010101" charset="-122"/>
              </a:rPr>
              <a:t> are </a:t>
            </a:r>
            <a:endParaRPr lang="en-US" b="0" u="none">
              <a:solidFill>
                <a:srgbClr val="000000"/>
              </a:solidFill>
              <a:latin typeface="等线" panose="02010600030101010101" charset="-122"/>
              <a:ea typeface="等线" panose="02010600030101010101" charset="-122"/>
            </a:endParaRPr>
          </a:p>
          <a:p>
            <a:endParaRPr lang="en-US" b="0" u="none">
              <a:solidFill>
                <a:srgbClr val="FF0000"/>
              </a:solidFill>
              <a:latin typeface="等线" panose="02010600030101010101" charset="-122"/>
              <a:ea typeface="等线" panose="02010600030101010101" charset="-122"/>
            </a:endParaRPr>
          </a:p>
          <a:p>
            <a:r>
              <a:rPr lang="en-US" b="0" u="none">
                <a:solidFill>
                  <a:srgbClr val="FF0000"/>
                </a:solidFill>
                <a:latin typeface="等线" panose="02010600030101010101" charset="-122"/>
                <a:ea typeface="等线" panose="02010600030101010101" charset="-122"/>
              </a:rPr>
              <a:t>ITSN1_N</a:t>
            </a:r>
            <a:r>
              <a:rPr lang="en-US" b="0" u="none">
                <a:solidFill>
                  <a:srgbClr val="000000"/>
                </a:solidFill>
                <a:latin typeface="等线" panose="02010600030101010101" charset="-122"/>
                <a:ea typeface="等线" panose="02010600030101010101" charset="-122"/>
              </a:rPr>
              <a:t> </a:t>
            </a:r>
            <a:endParaRPr lang="en-US" b="0" u="none">
              <a:solidFill>
                <a:srgbClr val="000000"/>
              </a:solidFill>
              <a:latin typeface="等线" panose="02010600030101010101" charset="-122"/>
              <a:ea typeface="等线" panose="02010600030101010101" charset="-122"/>
            </a:endParaRPr>
          </a:p>
          <a:p>
            <a:pPr algn="ctr"/>
            <a:r>
              <a:rPr lang="en-US" b="0" u="none">
                <a:solidFill>
                  <a:srgbClr val="000000"/>
                </a:solidFill>
                <a:latin typeface="等线" panose="02010600030101010101" charset="-122"/>
                <a:ea typeface="等线" panose="02010600030101010101" charset="-122"/>
              </a:rPr>
              <a:t>and </a:t>
            </a:r>
            <a:endParaRPr lang="en-US" b="0" u="none">
              <a:solidFill>
                <a:srgbClr val="000000"/>
              </a:solidFill>
              <a:latin typeface="等线" panose="02010600030101010101" charset="-122"/>
              <a:ea typeface="等线" panose="02010600030101010101" charset="-122"/>
            </a:endParaRPr>
          </a:p>
          <a:p>
            <a:pPr algn="r"/>
            <a:r>
              <a:rPr lang="en-US" b="0" u="none">
                <a:solidFill>
                  <a:srgbClr val="FF0000"/>
                </a:solidFill>
                <a:latin typeface="等线" panose="02010600030101010101" charset="-122"/>
                <a:ea typeface="等线" panose="02010600030101010101" charset="-122"/>
              </a:rPr>
              <a:t>BRAF_N</a:t>
            </a:r>
            <a:endParaRPr lang="zh-CN" altLang="en-US">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3858789" y="652912"/>
            <a:ext cx="4477283" cy="645160"/>
          </a:xfrm>
          <a:prstGeom prst="rect">
            <a:avLst/>
          </a:prstGeom>
          <a:noFill/>
        </p:spPr>
        <p:txBody>
          <a:bodyPr wrap="square" rtlCol="0">
            <a:spAutoFit/>
          </a:bodyPr>
          <a:lstStyle/>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Cross Validation</a:t>
            </a:r>
            <a:endParaRPr lang="zh-CN" altLang="en-US"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endParaRPr>
          </a:p>
        </p:txBody>
      </p:sp>
      <p:sp>
        <p:nvSpPr>
          <p:cNvPr id="20" name="文本框 19"/>
          <p:cNvSpPr txBox="1"/>
          <p:nvPr/>
        </p:nvSpPr>
        <p:spPr>
          <a:xfrm>
            <a:off x="1012031" y="1452563"/>
            <a:ext cx="6096000" cy="4869656"/>
          </a:xfrm>
          <a:prstGeom prst="rect">
            <a:avLst/>
          </a:prstGeom>
          <a:noFill/>
        </p:spPr>
        <p:txBody>
          <a:bodyPr wrap="square" rtlCol="0">
            <a:noAutofit/>
          </a:bodyPr>
          <a:lstStyle/>
          <a:p>
            <a:pPr algn="just"/>
            <a:r>
              <a:rPr lang="en-US" altLang="zh-CN" sz="2000" b="1" dirty="0" smtClean="0">
                <a:latin typeface="等线" panose="02010600030101010101" charset="-122"/>
                <a:ea typeface="等线" panose="02010600030101010101" charset="-122"/>
              </a:rPr>
              <a:t>Performance metrics for binary classification</a:t>
            </a:r>
            <a:endParaRPr lang="en-US" altLang="zh-CN" sz="2000" b="1" dirty="0" smtClean="0">
              <a:latin typeface="等线" panose="02010600030101010101" charset="-122"/>
              <a:ea typeface="等线" panose="02010600030101010101" charset="-122"/>
            </a:endParaRPr>
          </a:p>
          <a:p>
            <a:pPr algn="just"/>
            <a:endParaRPr lang="zh-CN" altLang="en-US" dirty="0">
              <a:latin typeface="等线" panose="02010600030101010101" charset="-122"/>
              <a:ea typeface="等线" panose="02010600030101010101" charset="-122"/>
            </a:endParaRPr>
          </a:p>
          <a:p>
            <a:pPr algn="just"/>
            <a:r>
              <a:rPr lang="en-US" altLang="zh-CN" dirty="0">
                <a:latin typeface="等线" panose="02010600030101010101" charset="-122"/>
                <a:ea typeface="等线" panose="02010600030101010101" charset="-122"/>
              </a:rPr>
              <a:t>In binary classification, there are 2 types of error:</a:t>
            </a:r>
            <a:endParaRPr lang="en-US" altLang="zh-CN" dirty="0">
              <a:latin typeface="等线" panose="02010600030101010101" charset="-122"/>
              <a:ea typeface="等线" panose="02010600030101010101" charset="-122"/>
            </a:endParaRPr>
          </a:p>
          <a:p>
            <a:pPr marL="285750" indent="-285750" algn="just">
              <a:buChar char="•"/>
            </a:pPr>
            <a:r>
              <a:rPr lang="en-US" altLang="zh-CN" dirty="0">
                <a:latin typeface="等线" panose="02010600030101010101" charset="-122"/>
                <a:ea typeface="等线" panose="02010600030101010101" charset="-122"/>
              </a:rPr>
              <a:t>False</a:t>
            </a:r>
            <a:r>
              <a:rPr lang="zh-CN" altLang="en-US" dirty="0">
                <a:latin typeface="等线" panose="02010600030101010101" charset="-122"/>
                <a:ea typeface="等线" panose="02010600030101010101" charset="-122"/>
              </a:rPr>
              <a:t> </a:t>
            </a:r>
            <a:r>
              <a:rPr lang="en-US" altLang="zh-CN" dirty="0">
                <a:latin typeface="等线" panose="02010600030101010101" charset="-122"/>
                <a:ea typeface="等线" panose="02010600030101010101" charset="-122"/>
              </a:rPr>
              <a:t>Positive</a:t>
            </a:r>
            <a:endParaRPr lang="en-US" altLang="zh-CN" dirty="0">
              <a:latin typeface="等线" panose="02010600030101010101" charset="-122"/>
              <a:ea typeface="等线" panose="02010600030101010101" charset="-122"/>
            </a:endParaRPr>
          </a:p>
          <a:p>
            <a:pPr marL="285750" indent="-285750" algn="just">
              <a:buChar char="•"/>
            </a:pPr>
            <a:r>
              <a:rPr lang="en-US" altLang="zh-CN" dirty="0">
                <a:latin typeface="等线" panose="02010600030101010101" charset="-122"/>
                <a:ea typeface="等线" panose="02010600030101010101" charset="-122"/>
              </a:rPr>
              <a:t>False</a:t>
            </a:r>
            <a:r>
              <a:rPr lang="zh-CN" altLang="en-US" dirty="0">
                <a:latin typeface="等线" panose="02010600030101010101" charset="-122"/>
                <a:ea typeface="等线" panose="02010600030101010101" charset="-122"/>
              </a:rPr>
              <a:t> </a:t>
            </a:r>
            <a:r>
              <a:rPr lang="en-US" altLang="zh-CN" dirty="0">
                <a:latin typeface="等线" panose="02010600030101010101" charset="-122"/>
                <a:ea typeface="等线" panose="02010600030101010101" charset="-122"/>
              </a:rPr>
              <a:t>Negative</a:t>
            </a:r>
            <a:endParaRPr lang="en-US" altLang="zh-CN" dirty="0">
              <a:latin typeface="等线" panose="02010600030101010101" charset="-122"/>
              <a:ea typeface="等线" panose="02010600030101010101" charset="-122"/>
            </a:endParaRPr>
          </a:p>
          <a:p>
            <a:pPr indent="0" algn="just">
              <a:buNone/>
            </a:pPr>
            <a:endParaRPr lang="zh-CN" altLang="en-US" dirty="0">
              <a:latin typeface="等线" panose="02010600030101010101" charset="-122"/>
              <a:ea typeface="等线" panose="02010600030101010101" charset="-122"/>
            </a:endParaRPr>
          </a:p>
          <a:p>
            <a:pPr indent="0" algn="just">
              <a:buNone/>
            </a:pPr>
            <a:r>
              <a:rPr lang="en-US" altLang="zh-CN" dirty="0">
                <a:latin typeface="等线" panose="02010600030101010101" charset="-122"/>
                <a:ea typeface="等线" panose="02010600030101010101" charset="-122"/>
              </a:rPr>
              <a:t>Common</a:t>
            </a:r>
            <a:r>
              <a:rPr lang="zh-CN" altLang="en-US" dirty="0">
                <a:latin typeface="等线" panose="02010600030101010101" charset="-122"/>
                <a:ea typeface="等线" panose="02010600030101010101" charset="-122"/>
              </a:rPr>
              <a:t> </a:t>
            </a:r>
            <a:r>
              <a:rPr lang="en-US" altLang="zh-CN" dirty="0">
                <a:latin typeface="等线" panose="02010600030101010101" charset="-122"/>
                <a:ea typeface="等线" panose="02010600030101010101" charset="-122"/>
              </a:rPr>
              <a:t>Machine Learning performance metrics:</a:t>
            </a:r>
            <a:endParaRPr lang="en-US" altLang="zh-CN" dirty="0">
              <a:latin typeface="等线" panose="02010600030101010101" charset="-122"/>
              <a:ea typeface="等线" panose="02010600030101010101" charset="-122"/>
            </a:endParaRPr>
          </a:p>
          <a:p>
            <a:pPr marL="285750" indent="-285750" algn="just">
              <a:lnSpc>
                <a:spcPct val="200000"/>
              </a:lnSpc>
              <a:buChar char="•"/>
            </a:pPr>
            <a:r>
              <a:rPr lang="en-US" altLang="zh-CN" dirty="0">
                <a:latin typeface="等线" panose="02010600030101010101" charset="-122"/>
                <a:ea typeface="等线" panose="02010600030101010101" charset="-122"/>
              </a:rPr>
              <a:t>precision:</a:t>
            </a:r>
            <a:endParaRPr lang="en-US" altLang="zh-CN" dirty="0">
              <a:latin typeface="等线" panose="02010600030101010101" charset="-122"/>
              <a:ea typeface="等线" panose="02010600030101010101" charset="-122"/>
            </a:endParaRPr>
          </a:p>
          <a:p>
            <a:pPr marL="285750" indent="-285750" algn="just">
              <a:lnSpc>
                <a:spcPct val="200000"/>
              </a:lnSpc>
              <a:buChar char="•"/>
            </a:pPr>
            <a:r>
              <a:rPr lang="en-US" altLang="zh-CN" dirty="0">
                <a:latin typeface="等线" panose="02010600030101010101" charset="-122"/>
                <a:ea typeface="等线" panose="02010600030101010101" charset="-122"/>
              </a:rPr>
              <a:t>recall:</a:t>
            </a:r>
            <a:endParaRPr lang="en-US" altLang="zh-CN" dirty="0">
              <a:latin typeface="等线" panose="02010600030101010101" charset="-122"/>
              <a:ea typeface="等线" panose="02010600030101010101" charset="-122"/>
            </a:endParaRPr>
          </a:p>
          <a:p>
            <a:pPr marL="285750" indent="-285750" algn="just">
              <a:lnSpc>
                <a:spcPct val="200000"/>
              </a:lnSpc>
              <a:buChar char="•"/>
            </a:pPr>
            <a:r>
              <a:rPr lang="en-US" altLang="zh-CN" dirty="0">
                <a:latin typeface="等线" panose="02010600030101010101" charset="-122"/>
                <a:ea typeface="等线" panose="02010600030101010101" charset="-122"/>
              </a:rPr>
              <a:t>f1</a:t>
            </a:r>
            <a:r>
              <a:rPr lang="zh-CN" altLang="en-US" dirty="0">
                <a:latin typeface="等线" panose="02010600030101010101" charset="-122"/>
                <a:ea typeface="等线" panose="02010600030101010101" charset="-122"/>
              </a:rPr>
              <a:t>-</a:t>
            </a:r>
            <a:r>
              <a:rPr lang="en-US" altLang="zh-CN" dirty="0">
                <a:latin typeface="等线" panose="02010600030101010101" charset="-122"/>
                <a:ea typeface="等线" panose="02010600030101010101" charset="-122"/>
              </a:rPr>
              <a:t>score:</a:t>
            </a:r>
            <a:endParaRPr lang="en-US" altLang="zh-CN" dirty="0">
              <a:latin typeface="等线" panose="02010600030101010101" charset="-122"/>
              <a:ea typeface="等线" panose="02010600030101010101" charset="-122"/>
            </a:endParaRPr>
          </a:p>
          <a:p>
            <a:pPr marL="285750" indent="-285750" algn="just">
              <a:lnSpc>
                <a:spcPct val="200000"/>
              </a:lnSpc>
              <a:buChar char="•"/>
            </a:pPr>
            <a:r>
              <a:rPr lang="en-US" altLang="zh-CN" dirty="0">
                <a:latin typeface="等线" panose="02010600030101010101" charset="-122"/>
                <a:ea typeface="等线" panose="02010600030101010101" charset="-122"/>
              </a:rPr>
              <a:t>accurary:</a:t>
            </a:r>
            <a:endParaRPr lang="en-US" altLang="zh-CN" dirty="0">
              <a:latin typeface="等线" panose="02010600030101010101" charset="-122"/>
              <a:ea typeface="等线" panose="02010600030101010101" charset="-122"/>
            </a:endParaRPr>
          </a:p>
          <a:p>
            <a:pPr indent="0" algn="just">
              <a:buNone/>
            </a:pPr>
            <a:endParaRPr lang="zh-CN" altLang="en-US" dirty="0">
              <a:latin typeface="等线" panose="02010600030101010101" charset="-122"/>
              <a:ea typeface="等线" panose="02010600030101010101" charset="-122"/>
            </a:endParaRPr>
          </a:p>
        </p:txBody>
      </p:sp>
      <p:sp>
        <p:nvSpPr>
          <p:cNvPr id="23" name="文本框 22"/>
          <p:cNvSpPr txBox="1"/>
          <p:nvPr/>
        </p:nvSpPr>
        <p:spPr>
          <a:xfrm>
            <a:off x="6669182" y="5349463"/>
            <a:ext cx="4695247" cy="249085"/>
          </a:xfrm>
          <a:prstGeom prst="rect">
            <a:avLst/>
          </a:prstGeom>
          <a:noFill/>
        </p:spPr>
        <p:txBody>
          <a:bodyPr wrap="square" rtlCol="0">
            <a:noAutofit/>
          </a:bodyPr>
          <a:lstStyle/>
          <a:p>
            <a:pPr algn="ctr"/>
            <a:r>
              <a:rPr lang="en-US" altLang="zh-CN" sz="1600" dirty="0" smtClean="0">
                <a:latin typeface="等线" panose="02010600030101010101" charset="-122"/>
                <a:ea typeface="等线" panose="02010600030101010101" charset="-122"/>
              </a:rPr>
              <a:t>Table. Contingency table or confusion matrix</a:t>
            </a:r>
            <a:endParaRPr lang="en-US" altLang="zh-CN" sz="1600" dirty="0" smtClean="0">
              <a:latin typeface="等线" panose="02010600030101010101" charset="-122"/>
              <a:ea typeface="等线" panose="02010600030101010101" charset="-122"/>
            </a:endParaRPr>
          </a:p>
        </p:txBody>
      </p:sp>
      <p:pic>
        <p:nvPicPr>
          <p:cNvPr id="6" name="图片 5" descr="upload_146967411"/>
          <p:cNvPicPr>
            <a:picLocks noChangeAspect="1"/>
          </p:cNvPicPr>
          <p:nvPr/>
        </p:nvPicPr>
        <p:blipFill>
          <a:blip r:embed="rId1"/>
          <a:stretch>
            <a:fillRect/>
          </a:stretch>
        </p:blipFill>
        <p:spPr>
          <a:xfrm>
            <a:off x="7067916" y="3917012"/>
            <a:ext cx="3714750" cy="1107281"/>
          </a:xfrm>
          <a:prstGeom prst="rect">
            <a:avLst/>
          </a:prstGeom>
        </p:spPr>
      </p:pic>
      <p:pic>
        <p:nvPicPr>
          <p:cNvPr id="7" name="图片 6" descr="upload_805981835"/>
          <p:cNvPicPr>
            <a:picLocks noChangeAspect="1"/>
          </p:cNvPicPr>
          <p:nvPr/>
        </p:nvPicPr>
        <p:blipFill>
          <a:blip r:embed="rId2"/>
          <a:stretch>
            <a:fillRect/>
          </a:stretch>
        </p:blipFill>
        <p:spPr>
          <a:xfrm>
            <a:off x="2767798" y="3519727"/>
            <a:ext cx="2583656" cy="571500"/>
          </a:xfrm>
          <a:prstGeom prst="rect">
            <a:avLst/>
          </a:prstGeom>
        </p:spPr>
      </p:pic>
      <p:pic>
        <p:nvPicPr>
          <p:cNvPr id="8" name="图片 7" descr="upload_199062992"/>
          <p:cNvPicPr>
            <a:picLocks noChangeAspect="1"/>
          </p:cNvPicPr>
          <p:nvPr/>
        </p:nvPicPr>
        <p:blipFill>
          <a:blip r:embed="rId3"/>
          <a:stretch>
            <a:fillRect/>
          </a:stretch>
        </p:blipFill>
        <p:spPr>
          <a:xfrm>
            <a:off x="2768468" y="4091621"/>
            <a:ext cx="2619375" cy="583406"/>
          </a:xfrm>
          <a:prstGeom prst="rect">
            <a:avLst/>
          </a:prstGeom>
        </p:spPr>
      </p:pic>
      <p:pic>
        <p:nvPicPr>
          <p:cNvPr id="9" name="图片 8" descr="upload_038211823"/>
          <p:cNvPicPr>
            <a:picLocks noChangeAspect="1"/>
          </p:cNvPicPr>
          <p:nvPr/>
        </p:nvPicPr>
        <p:blipFill>
          <a:blip r:embed="rId4"/>
          <a:stretch>
            <a:fillRect/>
          </a:stretch>
        </p:blipFill>
        <p:spPr>
          <a:xfrm>
            <a:off x="2862880" y="4674872"/>
            <a:ext cx="2393156" cy="583406"/>
          </a:xfrm>
          <a:prstGeom prst="rect">
            <a:avLst/>
          </a:prstGeom>
        </p:spPr>
      </p:pic>
      <p:pic>
        <p:nvPicPr>
          <p:cNvPr id="11" name="图片 10" descr="upload_377896834"/>
          <p:cNvPicPr>
            <a:picLocks noChangeAspect="1"/>
          </p:cNvPicPr>
          <p:nvPr/>
        </p:nvPicPr>
        <p:blipFill>
          <a:blip r:embed="rId5"/>
          <a:stretch>
            <a:fillRect/>
          </a:stretch>
        </p:blipFill>
        <p:spPr>
          <a:xfrm>
            <a:off x="2862321" y="5258659"/>
            <a:ext cx="2940844" cy="559594"/>
          </a:xfrm>
          <a:prstGeom prst="rect">
            <a:avLst/>
          </a:prstGeom>
        </p:spPr>
      </p:pic>
      <p:sp>
        <p:nvSpPr>
          <p:cNvPr id="2" name="文本框 1"/>
          <p:cNvSpPr txBox="1"/>
          <p:nvPr userDrawn="1"/>
        </p:nvSpPr>
        <p:spPr>
          <a:xfrm>
            <a:off x="7068497" y="2241763"/>
            <a:ext cx="3898176" cy="610258"/>
          </a:xfrm>
          <a:prstGeom prst="rect">
            <a:avLst/>
          </a:prstGeom>
        </p:spPr>
        <p:txBody>
          <a:bodyPr wrap="square" rtlCol="0">
            <a:noAutofit/>
          </a:bodyPr>
          <a:p>
            <a:r>
              <a:rPr lang="en-US" altLang="zh-CN" dirty="0">
                <a:solidFill>
                  <a:srgbClr val="4472C4"/>
                </a:solidFill>
                <a:latin typeface="等线" panose="02010600030101010101" charset="-122"/>
                <a:ea typeface="等线" panose="02010600030101010101" charset="-122"/>
                <a:sym typeface="+mn-ea"/>
              </a:rPr>
              <a:t>The</a:t>
            </a:r>
            <a:r>
              <a:rPr lang="zh-CN" altLang="en-US" dirty="0">
                <a:solidFill>
                  <a:srgbClr val="4472C4"/>
                </a:solidFill>
                <a:latin typeface="等线" panose="02010600030101010101" charset="-122"/>
                <a:ea typeface="等线" panose="02010600030101010101" charset="-122"/>
                <a:sym typeface="+mn-ea"/>
              </a:rPr>
              <a:t> </a:t>
            </a:r>
            <a:r>
              <a:rPr lang="en-US" altLang="zh-CN" dirty="0">
                <a:solidFill>
                  <a:srgbClr val="4472C4"/>
                </a:solidFill>
                <a:latin typeface="等线" panose="02010600030101010101" charset="-122"/>
                <a:ea typeface="等线" panose="02010600030101010101" charset="-122"/>
                <a:sym typeface="+mn-ea"/>
              </a:rPr>
              <a:t>implications of these errors can be very different!</a:t>
            </a:r>
            <a:endParaRPr lang="zh-CN" altLang="en-US">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3857519" y="652912"/>
            <a:ext cx="4477283" cy="645160"/>
          </a:xfrm>
          <a:prstGeom prst="rect">
            <a:avLst/>
          </a:prstGeom>
          <a:noFill/>
        </p:spPr>
        <p:txBody>
          <a:bodyPr wrap="square" rtlCol="0">
            <a:spAutoFit/>
          </a:bodyPr>
          <a:lstStyle/>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Cross Validation</a:t>
            </a:r>
            <a:endParaRPr lang="zh-CN" altLang="en-US"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endParaRPr>
          </a:p>
        </p:txBody>
      </p:sp>
      <p:sp>
        <p:nvSpPr>
          <p:cNvPr id="20" name="文本框 19"/>
          <p:cNvSpPr txBox="1"/>
          <p:nvPr/>
        </p:nvSpPr>
        <p:spPr>
          <a:xfrm>
            <a:off x="1095973" y="1519417"/>
            <a:ext cx="6090122" cy="485715"/>
          </a:xfrm>
          <a:prstGeom prst="rect">
            <a:avLst/>
          </a:prstGeom>
          <a:noFill/>
        </p:spPr>
        <p:txBody>
          <a:bodyPr wrap="square" rtlCol="0">
            <a:noAutofit/>
          </a:bodyPr>
          <a:lstStyle/>
          <a:p>
            <a:pPr algn="just"/>
            <a:r>
              <a:rPr lang="en-US" altLang="zh-CN" sz="2000" b="1" dirty="0" smtClean="0">
                <a:latin typeface="等线" panose="02010600030101010101" charset="-122"/>
                <a:ea typeface="等线" panose="02010600030101010101" charset="-122"/>
              </a:rPr>
              <a:t>Performance metrics for binary classification</a:t>
            </a:r>
            <a:endParaRPr lang="en-US" altLang="zh-CN" sz="2000" b="1" dirty="0" smtClean="0">
              <a:latin typeface="等线" panose="02010600030101010101" charset="-122"/>
              <a:ea typeface="等线" panose="02010600030101010101" charset="-122"/>
            </a:endParaRPr>
          </a:p>
          <a:p>
            <a:pPr algn="just"/>
            <a:endParaRPr lang="zh-CN" altLang="en-US" dirty="0">
              <a:latin typeface="思源黑体 CN Light" panose="020B0300000000000000" pitchFamily="34" charset="-122"/>
              <a:ea typeface="思源黑体 CN Light" panose="020B0300000000000000" pitchFamily="34" charset="-122"/>
            </a:endParaRPr>
          </a:p>
          <a:p>
            <a:pPr indent="0" algn="just">
              <a:buNone/>
            </a:pPr>
            <a:endParaRPr lang="en-US" altLang="zh-CN" dirty="0">
              <a:latin typeface="思源黑体 CN Light" charset="0"/>
              <a:ea typeface="思源黑体 CN Light" charset="0"/>
            </a:endParaRPr>
          </a:p>
          <a:p>
            <a:pPr marL="285750" indent="-285750" algn="just">
              <a:buChar char="•"/>
            </a:pPr>
            <a:endParaRPr lang="zh-CN" altLang="en-US" dirty="0">
              <a:latin typeface="思源黑体 CN Light" panose="020B0300000000000000" pitchFamily="34" charset="-122"/>
              <a:ea typeface="思源黑体 CN Light" panose="020B0300000000000000" pitchFamily="34" charset="-122"/>
            </a:endParaRPr>
          </a:p>
        </p:txBody>
      </p:sp>
      <p:sp>
        <p:nvSpPr>
          <p:cNvPr id="23" name="文本框 22"/>
          <p:cNvSpPr txBox="1"/>
          <p:nvPr/>
        </p:nvSpPr>
        <p:spPr>
          <a:xfrm>
            <a:off x="6264481" y="3823451"/>
            <a:ext cx="4682793" cy="348719"/>
          </a:xfrm>
          <a:prstGeom prst="rect">
            <a:avLst/>
          </a:prstGeom>
          <a:noFill/>
        </p:spPr>
        <p:txBody>
          <a:bodyPr wrap="square" rtlCol="0">
            <a:noAutofit/>
          </a:bodyPr>
          <a:lstStyle/>
          <a:p>
            <a:pPr algn="ctr"/>
            <a:r>
              <a:rPr lang="en-US" altLang="zh-CN" sz="1600" dirty="0" smtClean="0">
                <a:latin typeface="等线" panose="02010600030101010101" charset="-122"/>
                <a:ea typeface="等线" panose="02010600030101010101" charset="-122"/>
              </a:rPr>
              <a:t>Table. Contingency table or confusion matrix</a:t>
            </a:r>
            <a:endParaRPr lang="zh-CN" altLang="en-US" dirty="0">
              <a:latin typeface="等线" panose="02010600030101010101" charset="-122"/>
              <a:ea typeface="等线" panose="02010600030101010101" charset="-122"/>
            </a:endParaRPr>
          </a:p>
        </p:txBody>
      </p:sp>
      <p:pic>
        <p:nvPicPr>
          <p:cNvPr id="6" name="图片 5" descr="upload_146967411"/>
          <p:cNvPicPr>
            <a:picLocks noChangeAspect="1"/>
          </p:cNvPicPr>
          <p:nvPr/>
        </p:nvPicPr>
        <p:blipFill>
          <a:blip r:embed="rId1"/>
          <a:stretch>
            <a:fillRect/>
          </a:stretch>
        </p:blipFill>
        <p:spPr>
          <a:xfrm>
            <a:off x="6753758" y="2546268"/>
            <a:ext cx="3714750" cy="1107281"/>
          </a:xfrm>
          <a:prstGeom prst="rect">
            <a:avLst/>
          </a:prstGeom>
        </p:spPr>
      </p:pic>
      <p:sp>
        <p:nvSpPr>
          <p:cNvPr id="12" name="文本框 11"/>
          <p:cNvSpPr txBox="1"/>
          <p:nvPr userDrawn="1"/>
        </p:nvSpPr>
        <p:spPr>
          <a:xfrm>
            <a:off x="1163525" y="2273894"/>
            <a:ext cx="4083844" cy="1250156"/>
          </a:xfrm>
          <a:prstGeom prst="rect">
            <a:avLst/>
          </a:prstGeom>
        </p:spPr>
        <p:txBody>
          <a:bodyPr wrap="square" rtlCol="0">
            <a:noAutofit/>
          </a:bodyPr>
          <a:p>
            <a:pPr algn="just"/>
            <a:r>
              <a:rPr lang="en-US" altLang="zh-CN">
                <a:latin typeface="等线" panose="02010600030101010101" charset="-122"/>
                <a:ea typeface="等线" panose="02010600030101010101" charset="-122"/>
              </a:rPr>
              <a:t>After using 10</a:t>
            </a:r>
            <a:r>
              <a:rPr lang="zh-CN" altLang="en-US">
                <a:latin typeface="等线" panose="02010600030101010101" charset="-122"/>
                <a:ea typeface="等线" panose="02010600030101010101" charset="-122"/>
              </a:rPr>
              <a:t>-</a:t>
            </a:r>
            <a:r>
              <a:rPr lang="en-US" altLang="zh-CN">
                <a:latin typeface="等线" panose="02010600030101010101" charset="-122"/>
                <a:ea typeface="等线" panose="02010600030101010101" charset="-122"/>
              </a:rPr>
              <a:t>fold cross validation and getting help from </a:t>
            </a:r>
            <a:r>
              <a:rPr lang="en-US" altLang="zh-CN">
                <a:solidFill>
                  <a:srgbClr val="70AD47"/>
                </a:solidFill>
                <a:latin typeface="等线" panose="02010600030101010101" charset="-122"/>
                <a:ea typeface="等线" panose="02010600030101010101" charset="-122"/>
              </a:rPr>
              <a:t>sklearn</a:t>
            </a:r>
            <a:r>
              <a:rPr lang="en-US" altLang="zh-CN">
                <a:latin typeface="等线" panose="02010600030101010101" charset="-122"/>
                <a:ea typeface="等线" panose="02010600030101010101" charset="-122"/>
              </a:rPr>
              <a:t> to compute precision, recall, f1</a:t>
            </a:r>
            <a:r>
              <a:rPr lang="zh-CN" altLang="en-US">
                <a:latin typeface="等线" panose="02010600030101010101" charset="-122"/>
                <a:ea typeface="等线" panose="02010600030101010101" charset="-122"/>
              </a:rPr>
              <a:t>-</a:t>
            </a:r>
            <a:r>
              <a:rPr lang="en-US" altLang="zh-CN">
                <a:latin typeface="等线" panose="02010600030101010101" charset="-122"/>
                <a:ea typeface="等线" panose="02010600030101010101" charset="-122"/>
              </a:rPr>
              <a:t>score, and error rate, we have:</a:t>
            </a:r>
            <a:endParaRPr lang="zh-CN" altLang="en-US">
              <a:latin typeface="等线" panose="02010600030101010101" charset="-122"/>
              <a:ea typeface="等线" panose="02010600030101010101" charset="-122"/>
            </a:endParaRPr>
          </a:p>
        </p:txBody>
      </p:sp>
      <p:pic>
        <p:nvPicPr>
          <p:cNvPr id="13" name="图片 12" descr="upload_295810850"/>
          <p:cNvPicPr>
            <a:picLocks noChangeAspect="1"/>
          </p:cNvPicPr>
          <p:nvPr/>
        </p:nvPicPr>
        <p:blipFill>
          <a:blip r:embed="rId2"/>
          <a:stretch>
            <a:fillRect/>
          </a:stretch>
        </p:blipFill>
        <p:spPr>
          <a:xfrm>
            <a:off x="1096010" y="3823335"/>
            <a:ext cx="4151630" cy="171069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37260" y="777240"/>
            <a:ext cx="1668780" cy="876300"/>
            <a:chOff x="990600" y="746760"/>
            <a:chExt cx="1668780" cy="876300"/>
          </a:xfrm>
        </p:grpSpPr>
        <p:cxnSp>
          <p:nvCxnSpPr>
            <p:cNvPr id="12" name="直接连接符 11"/>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9570720" y="777240"/>
            <a:ext cx="1668780" cy="876300"/>
            <a:chOff x="990600" y="746760"/>
            <a:chExt cx="1668780" cy="876300"/>
          </a:xfrm>
        </p:grpSpPr>
        <p:cxnSp>
          <p:nvCxnSpPr>
            <p:cNvPr id="17" name="直接连接符 16"/>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a:xfrm>
            <a:off x="952500" y="4433078"/>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361684" y="4166930"/>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224260" y="4366985"/>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783345" y="4129646"/>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104766" y="2964108"/>
            <a:ext cx="7970711" cy="1568450"/>
            <a:chOff x="4385226" y="1996256"/>
            <a:chExt cx="4607406" cy="2429134"/>
          </a:xfrm>
        </p:grpSpPr>
        <p:sp>
          <p:nvSpPr>
            <p:cNvPr id="33" name="文本框 32"/>
            <p:cNvSpPr txBox="1"/>
            <p:nvPr/>
          </p:nvSpPr>
          <p:spPr>
            <a:xfrm>
              <a:off x="4794275" y="1996256"/>
              <a:ext cx="4198357" cy="2429134"/>
            </a:xfrm>
            <a:prstGeom prst="rect">
              <a:avLst/>
            </a:prstGeom>
            <a:noFill/>
          </p:spPr>
          <p:txBody>
            <a:bodyPr wrap="square" rtlCol="0">
              <a:spAutoFit/>
            </a:bodyPr>
            <a:lstStyle/>
            <a:p>
              <a:pPr algn="ctr"/>
              <a:r>
                <a:rPr lang="en-US" altLang="zh-CN" sz="4800" dirty="0" smtClean="0">
                  <a:solidFill>
                    <a:schemeClr val="tx2">
                      <a:lumMod val="75000"/>
                    </a:schemeClr>
                  </a:solidFill>
                  <a:latin typeface="思源黑体 CN Medium" charset="0"/>
                  <a:ea typeface="思源黑体 CN Medium" charset="0"/>
                </a:rPr>
                <a:t>Summary and Prospects</a:t>
              </a:r>
              <a:endParaRPr lang="zh-CN" altLang="en-US" sz="48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38" name="文本框 37"/>
            <p:cNvSpPr txBox="1"/>
            <p:nvPr/>
          </p:nvSpPr>
          <p:spPr>
            <a:xfrm>
              <a:off x="4385226" y="2028768"/>
              <a:ext cx="367323" cy="648421"/>
            </a:xfrm>
            <a:prstGeom prst="rect">
              <a:avLst/>
            </a:prstGeom>
            <a:noFill/>
          </p:spPr>
          <p:txBody>
            <a:bodyPr wrap="square" rtlCol="0">
              <a:noAutofit/>
            </a:bodyPr>
            <a:lstStyle/>
            <a:p>
              <a:r>
                <a:rPr lang="en-US" altLang="zh-CN" sz="4800" dirty="0" smtClean="0">
                  <a:solidFill>
                    <a:schemeClr val="tx2">
                      <a:lumMod val="75000"/>
                    </a:schemeClr>
                  </a:solidFill>
                  <a:latin typeface="思源黑体 CN Medium" charset="0"/>
                  <a:ea typeface="思源黑体 CN Medium" charset="0"/>
                </a:rPr>
                <a:t>3.</a:t>
              </a:r>
              <a:endParaRPr lang="en-US" altLang="zh-CN" sz="3600" dirty="0" smtClean="0">
                <a:solidFill>
                  <a:schemeClr val="tx2">
                    <a:lumMod val="75000"/>
                  </a:schemeClr>
                </a:solidFill>
                <a:latin typeface="思源黑体 CN Medium" charset="0"/>
                <a:ea typeface="思源黑体 CN Medium" charset="0"/>
              </a:endParaRPr>
            </a:p>
          </p:txBody>
        </p:sp>
      </p:grpSp>
      <p:grpSp>
        <p:nvGrpSpPr>
          <p:cNvPr id="5" name="组合 4"/>
          <p:cNvGrpSpPr/>
          <p:nvPr/>
        </p:nvGrpSpPr>
        <p:grpSpPr>
          <a:xfrm>
            <a:off x="1760220" y="2528347"/>
            <a:ext cx="795403" cy="1701508"/>
            <a:chOff x="2473890" y="2085584"/>
            <a:chExt cx="795403" cy="1701508"/>
          </a:xfrm>
        </p:grpSpPr>
        <p:cxnSp>
          <p:nvCxnSpPr>
            <p:cNvPr id="3" name="直接连接符 2"/>
            <p:cNvCxnSpPr/>
            <p:nvPr/>
          </p:nvCxnSpPr>
          <p:spPr>
            <a:xfrm>
              <a:off x="2473890" y="2091847"/>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491635" y="2085584"/>
              <a:ext cx="0" cy="1693157"/>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473890" y="3787092"/>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flipH="1">
            <a:off x="9545198" y="2515892"/>
            <a:ext cx="795403" cy="1701508"/>
            <a:chOff x="2473890" y="2085584"/>
            <a:chExt cx="795403" cy="1701508"/>
          </a:xfrm>
        </p:grpSpPr>
        <p:cxnSp>
          <p:nvCxnSpPr>
            <p:cNvPr id="48" name="直接连接符 47"/>
            <p:cNvCxnSpPr/>
            <p:nvPr/>
          </p:nvCxnSpPr>
          <p:spPr>
            <a:xfrm>
              <a:off x="2473890" y="2091847"/>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491635" y="2085584"/>
              <a:ext cx="0" cy="1693157"/>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473890" y="3787092"/>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4832244" y="772163"/>
            <a:ext cx="2515756" cy="647620"/>
          </a:xfrm>
          <a:prstGeom prst="rect">
            <a:avLst/>
          </a:prstGeom>
          <a:noFill/>
        </p:spPr>
        <p:txBody>
          <a:bodyPr wrap="square" rtlCol="0">
            <a:noAutofit/>
          </a:bodyPr>
          <a:lstStyle/>
          <a:p>
            <a:pPr algn="dist"/>
            <a:r>
              <a:rPr lang="en-US" altLang="zh-CN" sz="3600" b="1" dirty="0" smtClean="0">
                <a:solidFill>
                  <a:schemeClr val="tx2">
                    <a:lumMod val="75000"/>
                  </a:schemeClr>
                </a:solidFill>
                <a:latin typeface="Microsoft Sans Serif" panose="020B0604020202020204" charset="0"/>
                <a:ea typeface="思源黑体 CN Medium" charset="0"/>
                <a:cs typeface="Microsoft Sans Serif" panose="020B0604020202020204" charset="0"/>
                <a:sym typeface="+mn-ea"/>
              </a:rPr>
              <a:t>Summary</a:t>
            </a:r>
            <a:endParaRPr lang="en-US" altLang="zh-CN" sz="3600" b="1" dirty="0" smtClean="0">
              <a:solidFill>
                <a:schemeClr val="tx2">
                  <a:lumMod val="75000"/>
                </a:schemeClr>
              </a:solidFill>
              <a:latin typeface="Microsoft Sans Serif" panose="020B0604020202020204" charset="0"/>
              <a:ea typeface="思源黑体 CN Medium" charset="0"/>
              <a:cs typeface="Microsoft Sans Serif" panose="020B0604020202020204" charset="0"/>
              <a:sym typeface="+mn-ea"/>
            </a:endParaRPr>
          </a:p>
        </p:txBody>
      </p:sp>
      <p:pic>
        <p:nvPicPr>
          <p:cNvPr id="4" name="图片 3" descr="upload_108288667"/>
          <p:cNvPicPr>
            <a:picLocks noChangeAspect="1"/>
          </p:cNvPicPr>
          <p:nvPr/>
        </p:nvPicPr>
        <p:blipFill>
          <a:blip r:embed="rId1"/>
          <a:stretch>
            <a:fillRect/>
          </a:stretch>
        </p:blipFill>
        <p:spPr>
          <a:xfrm>
            <a:off x="7809990" y="2390813"/>
            <a:ext cx="3251506" cy="2440906"/>
          </a:xfrm>
          <a:prstGeom prst="rect">
            <a:avLst/>
          </a:prstGeom>
        </p:spPr>
      </p:pic>
      <p:sp>
        <p:nvSpPr>
          <p:cNvPr id="6" name="文本框 5"/>
          <p:cNvSpPr txBox="1"/>
          <p:nvPr userDrawn="1"/>
        </p:nvSpPr>
        <p:spPr>
          <a:xfrm>
            <a:off x="4617685" y="2513769"/>
            <a:ext cx="2705034" cy="564687"/>
          </a:xfrm>
          <a:prstGeom prst="rect">
            <a:avLst/>
          </a:prstGeom>
        </p:spPr>
        <p:txBody>
          <a:bodyPr wrap="square" rtlCol="0">
            <a:noAutofit/>
          </a:bodyPr>
          <a:p>
            <a:pPr algn="ctr"/>
            <a:r>
              <a:rPr lang="en-US" altLang="zh-CN" sz="2200"/>
              <a:t>treatment method</a:t>
            </a:r>
            <a:endParaRPr lang="zh-CN" altLang="en-US"/>
          </a:p>
        </p:txBody>
      </p:sp>
      <p:sp>
        <p:nvSpPr>
          <p:cNvPr id="8" name="右箭头 7"/>
          <p:cNvSpPr/>
          <p:nvPr userDrawn="1"/>
        </p:nvSpPr>
        <p:spPr>
          <a:xfrm>
            <a:off x="4781627" y="3078457"/>
            <a:ext cx="2705034" cy="1165806"/>
          </a:xfrm>
          <a:prstGeom prst="rightArrow">
            <a:avLst/>
          </a:prstGeom>
          <a:solidFill>
            <a:srgbClr val="E2E6ED">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pic>
        <p:nvPicPr>
          <p:cNvPr id="14" name="图片 13" descr="upload_081547844"/>
          <p:cNvPicPr>
            <a:picLocks noChangeAspect="1"/>
          </p:cNvPicPr>
          <p:nvPr/>
        </p:nvPicPr>
        <p:blipFill>
          <a:blip r:embed="rId2"/>
          <a:stretch>
            <a:fillRect/>
          </a:stretch>
        </p:blipFill>
        <p:spPr>
          <a:xfrm>
            <a:off x="1056512" y="2404475"/>
            <a:ext cx="3233290" cy="2431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37260" y="777240"/>
            <a:ext cx="1668780" cy="876300"/>
            <a:chOff x="990600" y="746760"/>
            <a:chExt cx="1668780" cy="876300"/>
          </a:xfrm>
        </p:grpSpPr>
        <p:cxnSp>
          <p:nvCxnSpPr>
            <p:cNvPr id="12" name="直接连接符 11"/>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9570720" y="777240"/>
            <a:ext cx="1668780" cy="876300"/>
            <a:chOff x="990600" y="746760"/>
            <a:chExt cx="1668780" cy="876300"/>
          </a:xfrm>
        </p:grpSpPr>
        <p:cxnSp>
          <p:nvCxnSpPr>
            <p:cNvPr id="17" name="直接连接符 16"/>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a:xfrm>
            <a:off x="952500" y="4433078"/>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361684" y="4166930"/>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224260" y="4366985"/>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783345" y="4129646"/>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095127" y="2972488"/>
            <a:ext cx="2503148" cy="1186388"/>
          </a:xfrm>
          <a:prstGeom prst="rect">
            <a:avLst/>
          </a:prstGeom>
          <a:noFill/>
        </p:spPr>
        <p:txBody>
          <a:bodyPr wrap="square" rtlCol="0">
            <a:noAutofit/>
          </a:bodyPr>
          <a:lstStyle/>
          <a:p>
            <a:pPr algn="dist"/>
            <a:r>
              <a:rPr lang="en-US" altLang="zh-CN" sz="3600" b="1" dirty="0" smtClean="0">
                <a:latin typeface="思源黑体 CN Medium" panose="020B0600000000000000" pitchFamily="34" charset="-122"/>
                <a:ea typeface="思源黑体 CN Medium" panose="020B0600000000000000" pitchFamily="34" charset="-122"/>
              </a:rPr>
              <a:t>Content</a:t>
            </a:r>
            <a:endParaRPr lang="zh-CN" altLang="en-US" sz="2000" dirty="0">
              <a:latin typeface="思源黑体 CN Medium" panose="020B0600000000000000" pitchFamily="34" charset="-122"/>
              <a:ea typeface="思源黑体 CN Medium" panose="020B0600000000000000" pitchFamily="34" charset="-122"/>
            </a:endParaRPr>
          </a:p>
        </p:txBody>
      </p:sp>
      <p:cxnSp>
        <p:nvCxnSpPr>
          <p:cNvPr id="7" name="直接连接符 6"/>
          <p:cNvCxnSpPr/>
          <p:nvPr/>
        </p:nvCxnSpPr>
        <p:spPr>
          <a:xfrm>
            <a:off x="1989503" y="1653540"/>
            <a:ext cx="0" cy="989557"/>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709755" y="1514874"/>
            <a:ext cx="0" cy="989557"/>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181223" y="1983104"/>
            <a:ext cx="5171258" cy="658822"/>
            <a:chOff x="4363187" y="1983104"/>
            <a:chExt cx="5171258" cy="658822"/>
          </a:xfrm>
        </p:grpSpPr>
        <p:sp>
          <p:nvSpPr>
            <p:cNvPr id="8" name="文本框 7"/>
            <p:cNvSpPr txBox="1"/>
            <p:nvPr/>
          </p:nvSpPr>
          <p:spPr>
            <a:xfrm>
              <a:off x="5336088" y="1996766"/>
              <a:ext cx="4198357" cy="645160"/>
            </a:xfrm>
            <a:prstGeom prst="rect">
              <a:avLst/>
            </a:prstGeom>
            <a:noFill/>
          </p:spPr>
          <p:txBody>
            <a:bodyPr wrap="square" rtlCol="0">
              <a:spAutoFit/>
            </a:bodyPr>
            <a:lstStyle/>
            <a:p>
              <a:pPr algn="dist"/>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Introduction</a:t>
              </a:r>
              <a:endPar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endParaRPr>
            </a:p>
          </p:txBody>
        </p:sp>
        <p:sp>
          <p:nvSpPr>
            <p:cNvPr id="11" name="文本框 10"/>
            <p:cNvSpPr txBox="1"/>
            <p:nvPr/>
          </p:nvSpPr>
          <p:spPr>
            <a:xfrm>
              <a:off x="4363187" y="1983104"/>
              <a:ext cx="1033398" cy="645160"/>
            </a:xfrm>
            <a:prstGeom prst="rect">
              <a:avLst/>
            </a:prstGeom>
            <a:noFill/>
          </p:spPr>
          <p:txBody>
            <a:bodyPr wrap="square" rtlCol="0">
              <a:spAutoFit/>
            </a:bodyPr>
            <a:lstStyle/>
            <a:p>
              <a:r>
                <a:rPr lang="en-US" altLang="zh-CN" sz="3600" dirty="0" smtClean="0">
                  <a:solidFill>
                    <a:schemeClr val="tx2">
                      <a:lumMod val="75000"/>
                    </a:schemeClr>
                  </a:solidFill>
                  <a:latin typeface="思源黑体 CN Medium" charset="0"/>
                  <a:ea typeface="思源黑体 CN Medium" charset="0"/>
                </a:rPr>
                <a:t>1.</a:t>
              </a:r>
              <a:endParaRPr lang="zh-CN" altLang="en-US" sz="36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grpSp>
      <p:grpSp>
        <p:nvGrpSpPr>
          <p:cNvPr id="49" name="组合 48"/>
          <p:cNvGrpSpPr/>
          <p:nvPr/>
        </p:nvGrpSpPr>
        <p:grpSpPr>
          <a:xfrm>
            <a:off x="4181223" y="2866078"/>
            <a:ext cx="5171258" cy="658822"/>
            <a:chOff x="4363187" y="1983104"/>
            <a:chExt cx="5171258" cy="658822"/>
          </a:xfrm>
        </p:grpSpPr>
        <p:sp>
          <p:nvSpPr>
            <p:cNvPr id="50" name="文本框 49"/>
            <p:cNvSpPr txBox="1"/>
            <p:nvPr/>
          </p:nvSpPr>
          <p:spPr>
            <a:xfrm>
              <a:off x="5336088" y="1996766"/>
              <a:ext cx="4198357" cy="645160"/>
            </a:xfrm>
            <a:prstGeom prst="rect">
              <a:avLst/>
            </a:prstGeom>
            <a:noFill/>
          </p:spPr>
          <p:txBody>
            <a:bodyPr wrap="square" rtlCol="0">
              <a:spAutoFit/>
            </a:bodyPr>
            <a:lstStyle/>
            <a:p>
              <a:pPr algn="dist"/>
              <a:r>
                <a:rPr lang="en-US" altLang="zh-CN"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sym typeface="+mn-ea"/>
                </a:rPr>
                <a:t>Data Analysis</a:t>
              </a:r>
              <a:endParaRPr lang="en-US" altLang="zh-CN"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sym typeface="+mn-ea"/>
              </a:endParaRPr>
            </a:p>
          </p:txBody>
        </p:sp>
        <p:sp>
          <p:nvSpPr>
            <p:cNvPr id="51" name="文本框 50"/>
            <p:cNvSpPr txBox="1"/>
            <p:nvPr/>
          </p:nvSpPr>
          <p:spPr>
            <a:xfrm>
              <a:off x="4363187" y="1983104"/>
              <a:ext cx="1033398" cy="645160"/>
            </a:xfrm>
            <a:prstGeom prst="rect">
              <a:avLst/>
            </a:prstGeom>
            <a:noFill/>
          </p:spPr>
          <p:txBody>
            <a:bodyPr wrap="square" rtlCol="0">
              <a:spAutoFit/>
            </a:bodyPr>
            <a:lstStyle/>
            <a:p>
              <a:r>
                <a:rPr lang="en-US" altLang="zh-CN" sz="3600" dirty="0">
                  <a:solidFill>
                    <a:schemeClr val="tx2">
                      <a:lumMod val="75000"/>
                    </a:schemeClr>
                  </a:solidFill>
                  <a:latin typeface="思源黑体 CN Medium" charset="0"/>
                  <a:ea typeface="思源黑体 CN Medium" charset="0"/>
                </a:rPr>
                <a:t>2.</a:t>
              </a:r>
              <a:endParaRPr lang="zh-CN" altLang="en-US" sz="36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grpSp>
      <p:grpSp>
        <p:nvGrpSpPr>
          <p:cNvPr id="52" name="组合 51"/>
          <p:cNvGrpSpPr/>
          <p:nvPr/>
        </p:nvGrpSpPr>
        <p:grpSpPr>
          <a:xfrm>
            <a:off x="4180508" y="3752438"/>
            <a:ext cx="6548552" cy="677024"/>
            <a:chOff x="4363187" y="1983104"/>
            <a:chExt cx="4937762" cy="677693"/>
          </a:xfrm>
        </p:grpSpPr>
        <p:sp>
          <p:nvSpPr>
            <p:cNvPr id="53" name="文本框 52"/>
            <p:cNvSpPr txBox="1"/>
            <p:nvPr/>
          </p:nvSpPr>
          <p:spPr>
            <a:xfrm>
              <a:off x="5102592" y="2015000"/>
              <a:ext cx="4198357" cy="645797"/>
            </a:xfrm>
            <a:prstGeom prst="rect">
              <a:avLst/>
            </a:prstGeom>
            <a:noFill/>
          </p:spPr>
          <p:txBody>
            <a:bodyPr wrap="square" rtlCol="0">
              <a:spAutoFit/>
            </a:bodyPr>
            <a:lstStyle/>
            <a:p>
              <a:pPr algn="dist"/>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sym typeface="+mn-ea"/>
                </a:rPr>
                <a:t>Summary and Prospects</a:t>
              </a:r>
              <a:endPar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sym typeface="+mn-ea"/>
              </a:endParaRPr>
            </a:p>
          </p:txBody>
        </p:sp>
        <p:sp>
          <p:nvSpPr>
            <p:cNvPr id="54" name="文本框 53"/>
            <p:cNvSpPr txBox="1"/>
            <p:nvPr/>
          </p:nvSpPr>
          <p:spPr>
            <a:xfrm>
              <a:off x="4363187" y="1983104"/>
              <a:ext cx="405185" cy="647297"/>
            </a:xfrm>
            <a:prstGeom prst="rect">
              <a:avLst/>
            </a:prstGeom>
            <a:noFill/>
          </p:spPr>
          <p:txBody>
            <a:bodyPr wrap="square" rtlCol="0">
              <a:noAutofit/>
            </a:bodyPr>
            <a:lstStyle/>
            <a:p>
              <a:r>
                <a:rPr lang="en-US" altLang="zh-CN" sz="3600" dirty="0">
                  <a:solidFill>
                    <a:schemeClr val="tx2">
                      <a:lumMod val="75000"/>
                    </a:schemeClr>
                  </a:solidFill>
                  <a:latin typeface="思源黑体 CN Medium" charset="0"/>
                  <a:ea typeface="思源黑体 CN Medium" charset="0"/>
                </a:rPr>
                <a:t>3.</a:t>
              </a:r>
              <a:endParaRPr lang="zh-CN" altLang="en-US" sz="36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grpSp>
      <p:grpSp>
        <p:nvGrpSpPr>
          <p:cNvPr id="55" name="组合 54"/>
          <p:cNvGrpSpPr/>
          <p:nvPr/>
        </p:nvGrpSpPr>
        <p:grpSpPr>
          <a:xfrm>
            <a:off x="4181223" y="4632026"/>
            <a:ext cx="5171258" cy="658822"/>
            <a:chOff x="4363187" y="1983104"/>
            <a:chExt cx="5171258" cy="658822"/>
          </a:xfrm>
        </p:grpSpPr>
        <p:sp>
          <p:nvSpPr>
            <p:cNvPr id="56" name="文本框 55"/>
            <p:cNvSpPr txBox="1"/>
            <p:nvPr/>
          </p:nvSpPr>
          <p:spPr>
            <a:xfrm>
              <a:off x="5336088" y="1996766"/>
              <a:ext cx="4198357" cy="645160"/>
            </a:xfrm>
            <a:prstGeom prst="rect">
              <a:avLst/>
            </a:prstGeom>
            <a:noFill/>
          </p:spPr>
          <p:txBody>
            <a:bodyPr wrap="square" rtlCol="0">
              <a:spAutoFit/>
            </a:bodyPr>
            <a:lstStyle/>
            <a:p>
              <a:pPr algn="dist"/>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References</a:t>
              </a:r>
              <a:endParaRPr lang="zh-CN" altLang="en-US"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endParaRPr>
            </a:p>
          </p:txBody>
        </p:sp>
        <p:sp>
          <p:nvSpPr>
            <p:cNvPr id="57" name="文本框 56"/>
            <p:cNvSpPr txBox="1"/>
            <p:nvPr/>
          </p:nvSpPr>
          <p:spPr>
            <a:xfrm>
              <a:off x="4363187" y="1983104"/>
              <a:ext cx="1033398" cy="645160"/>
            </a:xfrm>
            <a:prstGeom prst="rect">
              <a:avLst/>
            </a:prstGeom>
            <a:noFill/>
          </p:spPr>
          <p:txBody>
            <a:bodyPr wrap="square" rtlCol="0">
              <a:spAutoFit/>
            </a:bodyPr>
            <a:lstStyle/>
            <a:p>
              <a:r>
                <a:rPr lang="en-US" altLang="zh-CN" sz="3600" dirty="0">
                  <a:solidFill>
                    <a:schemeClr val="tx2">
                      <a:lumMod val="75000"/>
                    </a:schemeClr>
                  </a:solidFill>
                  <a:latin typeface="思源黑体 CN Medium" charset="0"/>
                  <a:ea typeface="思源黑体 CN Medium" charset="0"/>
                </a:rPr>
                <a:t>4.</a:t>
              </a:r>
              <a:endParaRPr lang="zh-CN" altLang="en-US" sz="36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4741718" y="565476"/>
            <a:ext cx="2702569" cy="647620"/>
          </a:xfrm>
          <a:prstGeom prst="rect">
            <a:avLst/>
          </a:prstGeom>
          <a:noFill/>
        </p:spPr>
        <p:txBody>
          <a:bodyPr wrap="square" rtlCol="0">
            <a:noAutofit/>
          </a:bodyPr>
          <a:lstStyle/>
          <a:p>
            <a:pPr algn="dist"/>
            <a:r>
              <a:rPr lang="en-US" altLang="zh-CN" sz="3600" b="1" dirty="0" smtClean="0">
                <a:solidFill>
                  <a:schemeClr val="tx2">
                    <a:lumMod val="75000"/>
                  </a:schemeClr>
                </a:solidFill>
                <a:latin typeface="Microsoft Sans Serif" panose="020B0604020202020204" charset="0"/>
                <a:ea typeface="思源黑体 CN Medium" charset="0"/>
                <a:cs typeface="Microsoft Sans Serif" panose="020B0604020202020204" charset="0"/>
                <a:sym typeface="+mn-ea"/>
              </a:rPr>
              <a:t>Prospects</a:t>
            </a:r>
            <a:endParaRPr lang="en-US" altLang="zh-CN" sz="3600" b="1" dirty="0" smtClean="0">
              <a:solidFill>
                <a:schemeClr val="tx2">
                  <a:lumMod val="75000"/>
                </a:schemeClr>
              </a:solidFill>
              <a:latin typeface="Microsoft Sans Serif" panose="020B0604020202020204" charset="0"/>
              <a:ea typeface="思源黑体 CN Medium" charset="0"/>
              <a:cs typeface="Microsoft Sans Serif" panose="020B0604020202020204" charset="0"/>
              <a:sym typeface="+mn-ea"/>
            </a:endParaRPr>
          </a:p>
          <a:p>
            <a:pPr algn="dist"/>
            <a:endParaRPr lang="zh-CN" altLang="en-US"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endParaRPr>
          </a:p>
        </p:txBody>
      </p:sp>
      <p:pic>
        <p:nvPicPr>
          <p:cNvPr id="9" name="图片 8" descr="upload_585938619"/>
          <p:cNvPicPr>
            <a:picLocks noChangeAspect="1"/>
          </p:cNvPicPr>
          <p:nvPr/>
        </p:nvPicPr>
        <p:blipFill>
          <a:blip r:embed="rId1"/>
          <a:stretch>
            <a:fillRect/>
          </a:stretch>
        </p:blipFill>
        <p:spPr>
          <a:xfrm>
            <a:off x="1448150" y="2185886"/>
            <a:ext cx="4344449" cy="3014702"/>
          </a:xfrm>
          <a:prstGeom prst="rect">
            <a:avLst/>
          </a:prstGeom>
        </p:spPr>
      </p:pic>
      <p:sp>
        <p:nvSpPr>
          <p:cNvPr id="5" name="文本框 4"/>
          <p:cNvSpPr txBox="1"/>
          <p:nvPr userDrawn="1"/>
        </p:nvSpPr>
        <p:spPr>
          <a:xfrm>
            <a:off x="7186102" y="2495554"/>
            <a:ext cx="3051133" cy="765060"/>
          </a:xfrm>
          <a:prstGeom prst="rect">
            <a:avLst/>
          </a:prstGeom>
        </p:spPr>
        <p:txBody>
          <a:bodyPr wrap="square" rtlCol="0">
            <a:noAutofit/>
          </a:bodyPr>
          <a:p>
            <a:r>
              <a:rPr lang="en-US" altLang="zh-CN" sz="2200"/>
              <a:t>Extend the life of pets</a:t>
            </a:r>
            <a:endParaRPr lang="zh-CN" altLang="en-US"/>
          </a:p>
        </p:txBody>
      </p:sp>
      <p:sp>
        <p:nvSpPr>
          <p:cNvPr id="7" name="文本框 6"/>
          <p:cNvSpPr txBox="1"/>
          <p:nvPr userDrawn="1"/>
        </p:nvSpPr>
        <p:spPr>
          <a:xfrm>
            <a:off x="7268072" y="3533850"/>
            <a:ext cx="3269722" cy="1102051"/>
          </a:xfrm>
          <a:prstGeom prst="rect">
            <a:avLst/>
          </a:prstGeom>
        </p:spPr>
        <p:txBody>
          <a:bodyPr wrap="square" rtlCol="0">
            <a:noAutofit/>
          </a:bodyPr>
          <a:p>
            <a:pPr algn="ctr"/>
            <a:r>
              <a:rPr lang="en-US" altLang="zh-CN" sz="2200">
                <a:solidFill>
                  <a:schemeClr val="tx1"/>
                </a:solidFill>
              </a:rPr>
              <a:t>Increase the happiness of pet owners</a:t>
            </a:r>
            <a:endParaRPr lang="zh-CN" altLang="en-US"/>
          </a:p>
        </p:txBody>
      </p:sp>
      <p:pic>
        <p:nvPicPr>
          <p:cNvPr id="11" name="图片 10" descr="upload_017793779"/>
          <p:cNvPicPr>
            <a:picLocks noChangeAspect="1"/>
          </p:cNvPicPr>
          <p:nvPr/>
        </p:nvPicPr>
        <p:blipFill>
          <a:blip r:embed="rId2"/>
          <a:stretch>
            <a:fillRect/>
          </a:stretch>
        </p:blipFill>
        <p:spPr>
          <a:xfrm>
            <a:off x="6489350" y="3597605"/>
            <a:ext cx="528256" cy="510040"/>
          </a:xfrm>
          <a:prstGeom prst="rect">
            <a:avLst/>
          </a:prstGeom>
        </p:spPr>
      </p:pic>
      <p:pic>
        <p:nvPicPr>
          <p:cNvPr id="12" name="图片 11" descr="upload_017793779"/>
          <p:cNvPicPr>
            <a:picLocks noChangeAspect="1"/>
          </p:cNvPicPr>
          <p:nvPr/>
        </p:nvPicPr>
        <p:blipFill>
          <a:blip r:embed="rId2"/>
          <a:stretch>
            <a:fillRect/>
          </a:stretch>
        </p:blipFill>
        <p:spPr>
          <a:xfrm>
            <a:off x="6489409" y="2500167"/>
            <a:ext cx="528256" cy="510040"/>
          </a:xfrm>
          <a:prstGeom prst="rect">
            <a:avLst/>
          </a:prstGeom>
        </p:spPr>
      </p:pic>
      <p:sp>
        <p:nvSpPr>
          <p:cNvPr id="2" name="文本框 1"/>
          <p:cNvSpPr txBox="1"/>
          <p:nvPr userDrawn="1"/>
        </p:nvSpPr>
        <p:spPr>
          <a:xfrm>
            <a:off x="5127725" y="1420826"/>
            <a:ext cx="1939974" cy="765060"/>
          </a:xfrm>
          <a:prstGeom prst="rect">
            <a:avLst/>
          </a:prstGeom>
        </p:spPr>
        <p:txBody>
          <a:bodyPr wrap="square" rtlCol="0">
            <a:noAutofit/>
          </a:bodyPr>
          <a:p>
            <a:r>
              <a:rPr lang="en-US" altLang="zh-CN" sz="2200"/>
              <a:t>Apply to pets</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4695247" y="684983"/>
            <a:ext cx="2777295" cy="647620"/>
          </a:xfrm>
          <a:prstGeom prst="rect">
            <a:avLst/>
          </a:prstGeom>
          <a:noFill/>
        </p:spPr>
        <p:txBody>
          <a:bodyPr wrap="square" rtlCol="0">
            <a:noAutofit/>
          </a:bodyPr>
          <a:lstStyle/>
          <a:p>
            <a:pPr algn="dist"/>
            <a:r>
              <a:rPr lang="en-US" altLang="zh-CN" sz="3600" b="1" dirty="0" smtClean="0">
                <a:solidFill>
                  <a:schemeClr val="tx2">
                    <a:lumMod val="75000"/>
                  </a:schemeClr>
                </a:solidFill>
                <a:latin typeface="Microsoft Sans Serif" panose="020B0604020202020204" charset="0"/>
                <a:ea typeface="思源黑体 CN Medium" charset="0"/>
                <a:cs typeface="Microsoft Sans Serif" panose="020B0604020202020204" charset="0"/>
                <a:sym typeface="+mn-ea"/>
              </a:rPr>
              <a:t>Prospects</a:t>
            </a:r>
            <a:endParaRPr lang="zh-CN" altLang="en-US"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endParaRPr>
          </a:p>
        </p:txBody>
      </p:sp>
      <p:pic>
        <p:nvPicPr>
          <p:cNvPr id="2" name="图片 1" descr="upload_458819261"/>
          <p:cNvPicPr>
            <a:picLocks noChangeAspect="1"/>
          </p:cNvPicPr>
          <p:nvPr/>
        </p:nvPicPr>
        <p:blipFill>
          <a:blip r:embed="rId1"/>
          <a:stretch>
            <a:fillRect/>
          </a:stretch>
        </p:blipFill>
        <p:spPr>
          <a:xfrm>
            <a:off x="1184022" y="2003729"/>
            <a:ext cx="4298910" cy="2723250"/>
          </a:xfrm>
          <a:prstGeom prst="rect">
            <a:avLst/>
          </a:prstGeom>
        </p:spPr>
      </p:pic>
      <p:pic>
        <p:nvPicPr>
          <p:cNvPr id="3" name="图片 2" descr="upload_693735124"/>
          <p:cNvPicPr>
            <a:picLocks noChangeAspect="1"/>
          </p:cNvPicPr>
          <p:nvPr/>
        </p:nvPicPr>
        <p:blipFill>
          <a:blip r:embed="rId2"/>
          <a:stretch>
            <a:fillRect/>
          </a:stretch>
        </p:blipFill>
        <p:spPr>
          <a:xfrm>
            <a:off x="6840003" y="2003729"/>
            <a:ext cx="4153184" cy="2714142"/>
          </a:xfrm>
          <a:prstGeom prst="rect">
            <a:avLst/>
          </a:prstGeom>
        </p:spPr>
      </p:pic>
      <p:pic>
        <p:nvPicPr>
          <p:cNvPr id="4" name="图片 3" descr="upload_223941696"/>
          <p:cNvPicPr>
            <a:picLocks noChangeAspect="1"/>
          </p:cNvPicPr>
          <p:nvPr/>
        </p:nvPicPr>
        <p:blipFill>
          <a:blip r:embed="rId3"/>
          <a:stretch>
            <a:fillRect/>
          </a:stretch>
        </p:blipFill>
        <p:spPr>
          <a:xfrm>
            <a:off x="1188576" y="5004769"/>
            <a:ext cx="592011" cy="592011"/>
          </a:xfrm>
          <a:prstGeom prst="rect">
            <a:avLst/>
          </a:prstGeom>
        </p:spPr>
      </p:pic>
      <p:pic>
        <p:nvPicPr>
          <p:cNvPr id="6" name="图片 5" descr="upload_046662723"/>
          <p:cNvPicPr>
            <a:picLocks noChangeAspect="1"/>
          </p:cNvPicPr>
          <p:nvPr/>
        </p:nvPicPr>
        <p:blipFill>
          <a:blip r:embed="rId4"/>
          <a:stretch>
            <a:fillRect/>
          </a:stretch>
        </p:blipFill>
        <p:spPr>
          <a:xfrm>
            <a:off x="6844557" y="4950122"/>
            <a:ext cx="646658" cy="646658"/>
          </a:xfrm>
          <a:prstGeom prst="rect">
            <a:avLst/>
          </a:prstGeom>
        </p:spPr>
      </p:pic>
      <p:sp>
        <p:nvSpPr>
          <p:cNvPr id="8" name="文本框 7"/>
          <p:cNvSpPr txBox="1"/>
          <p:nvPr userDrawn="1"/>
        </p:nvSpPr>
        <p:spPr>
          <a:xfrm>
            <a:off x="2058376" y="5091294"/>
            <a:ext cx="2568417" cy="500932"/>
          </a:xfrm>
          <a:prstGeom prst="rect">
            <a:avLst/>
          </a:prstGeom>
        </p:spPr>
        <p:txBody>
          <a:bodyPr wrap="square" rtlCol="0">
            <a:noAutofit/>
          </a:bodyPr>
          <a:p>
            <a:r>
              <a:rPr lang="en-US" altLang="zh-CN" sz="2200"/>
              <a:t>Disease prevention</a:t>
            </a:r>
            <a:endParaRPr lang="zh-CN" altLang="en-US"/>
          </a:p>
        </p:txBody>
      </p:sp>
      <p:sp>
        <p:nvSpPr>
          <p:cNvPr id="13" name="文本框 12"/>
          <p:cNvSpPr txBox="1"/>
          <p:nvPr userDrawn="1"/>
        </p:nvSpPr>
        <p:spPr>
          <a:xfrm>
            <a:off x="7868681" y="5027029"/>
            <a:ext cx="2568417" cy="500932"/>
          </a:xfrm>
          <a:prstGeom prst="rect">
            <a:avLst/>
          </a:prstGeom>
        </p:spPr>
        <p:txBody>
          <a:bodyPr wrap="square" rtlCol="0">
            <a:noAutofit/>
          </a:bodyPr>
          <a:p>
            <a:r>
              <a:rPr lang="en-US" altLang="zh-CN" sz="2200"/>
              <a:t>medical treatement</a:t>
            </a:r>
            <a:endParaRPr lang="zh-CN" altLang="en-US"/>
          </a:p>
        </p:txBody>
      </p:sp>
      <p:pic>
        <p:nvPicPr>
          <p:cNvPr id="15" name="图片 14" descr="upload_589769924"/>
          <p:cNvPicPr>
            <a:picLocks noChangeAspect="1"/>
          </p:cNvPicPr>
          <p:nvPr/>
        </p:nvPicPr>
        <p:blipFill>
          <a:blip r:embed="rId5"/>
          <a:stretch>
            <a:fillRect/>
          </a:stretch>
        </p:blipFill>
        <p:spPr>
          <a:xfrm>
            <a:off x="5769829" y="2941839"/>
            <a:ext cx="646658" cy="646658"/>
          </a:xfrm>
          <a:prstGeom prst="rect">
            <a:avLst/>
          </a:prstGeom>
        </p:spPr>
      </p:pic>
      <p:sp>
        <p:nvSpPr>
          <p:cNvPr id="5" name="文本框 4"/>
          <p:cNvSpPr txBox="1"/>
          <p:nvPr userDrawn="1"/>
        </p:nvSpPr>
        <p:spPr>
          <a:xfrm>
            <a:off x="4900029" y="1338855"/>
            <a:ext cx="2395367" cy="765060"/>
          </a:xfrm>
          <a:prstGeom prst="rect">
            <a:avLst/>
          </a:prstGeom>
        </p:spPr>
        <p:txBody>
          <a:bodyPr wrap="square" rtlCol="0">
            <a:noAutofit/>
          </a:bodyPr>
          <a:p>
            <a:r>
              <a:rPr lang="en-US" altLang="zh-CN" sz="2200"/>
              <a:t>Apply to humnan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37260" y="777240"/>
            <a:ext cx="1668780" cy="876300"/>
            <a:chOff x="990600" y="746760"/>
            <a:chExt cx="1668780" cy="876300"/>
          </a:xfrm>
        </p:grpSpPr>
        <p:cxnSp>
          <p:nvCxnSpPr>
            <p:cNvPr id="12" name="直接连接符 11"/>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9570720" y="777240"/>
            <a:ext cx="1668780" cy="876300"/>
            <a:chOff x="990600" y="746760"/>
            <a:chExt cx="1668780" cy="876300"/>
          </a:xfrm>
        </p:grpSpPr>
        <p:cxnSp>
          <p:nvCxnSpPr>
            <p:cNvPr id="17" name="直接连接符 16"/>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a:xfrm>
            <a:off x="952500" y="4433078"/>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361684" y="4166930"/>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224260" y="4366985"/>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783345" y="4129646"/>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120478" y="2999693"/>
            <a:ext cx="5966661" cy="843607"/>
            <a:chOff x="3527052" y="3006670"/>
            <a:chExt cx="5966661" cy="843607"/>
          </a:xfrm>
        </p:grpSpPr>
        <p:sp>
          <p:nvSpPr>
            <p:cNvPr id="33" name="文本框 32"/>
            <p:cNvSpPr txBox="1"/>
            <p:nvPr/>
          </p:nvSpPr>
          <p:spPr>
            <a:xfrm>
              <a:off x="4499953" y="3020332"/>
              <a:ext cx="4993760" cy="829945"/>
            </a:xfrm>
            <a:prstGeom prst="rect">
              <a:avLst/>
            </a:prstGeom>
            <a:noFill/>
          </p:spPr>
          <p:txBody>
            <a:bodyPr wrap="square" rtlCol="0">
              <a:spAutoFit/>
            </a:bodyPr>
            <a:lstStyle/>
            <a:p>
              <a:pPr algn="dist"/>
              <a:r>
                <a:rPr lang="en-US" altLang="zh-CN" sz="4800" dirty="0" smtClean="0">
                  <a:solidFill>
                    <a:schemeClr val="tx2">
                      <a:lumMod val="75000"/>
                    </a:schemeClr>
                  </a:solidFill>
                  <a:latin typeface="思源黑体 CN Medium" charset="0"/>
                  <a:ea typeface="思源黑体 CN Medium" charset="0"/>
                  <a:sym typeface="+mn-ea"/>
                </a:rPr>
                <a:t>References</a:t>
              </a:r>
              <a:endParaRPr lang="zh-CN" altLang="en-US" sz="48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38" name="文本框 37"/>
            <p:cNvSpPr txBox="1"/>
            <p:nvPr/>
          </p:nvSpPr>
          <p:spPr>
            <a:xfrm>
              <a:off x="3527052" y="3006670"/>
              <a:ext cx="1033398" cy="829945"/>
            </a:xfrm>
            <a:prstGeom prst="rect">
              <a:avLst/>
            </a:prstGeom>
            <a:noFill/>
          </p:spPr>
          <p:txBody>
            <a:bodyPr wrap="square" rtlCol="0">
              <a:spAutoFit/>
            </a:bodyPr>
            <a:lstStyle/>
            <a:p>
              <a:r>
                <a:rPr lang="en-US" altLang="zh-CN" sz="4800" dirty="0" smtClean="0">
                  <a:solidFill>
                    <a:schemeClr val="tx2">
                      <a:lumMod val="75000"/>
                    </a:schemeClr>
                  </a:solidFill>
                  <a:latin typeface="思源黑体 CN Medium" charset="0"/>
                  <a:ea typeface="思源黑体 CN Medium" charset="0"/>
                </a:rPr>
                <a:t>4.</a:t>
              </a:r>
              <a:endParaRPr lang="zh-CN" altLang="en-US" sz="48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grpSp>
      <p:grpSp>
        <p:nvGrpSpPr>
          <p:cNvPr id="5" name="组合 4"/>
          <p:cNvGrpSpPr/>
          <p:nvPr/>
        </p:nvGrpSpPr>
        <p:grpSpPr>
          <a:xfrm>
            <a:off x="2731650" y="2563063"/>
            <a:ext cx="795403" cy="1701508"/>
            <a:chOff x="2473890" y="2085584"/>
            <a:chExt cx="795403" cy="1701508"/>
          </a:xfrm>
        </p:grpSpPr>
        <p:cxnSp>
          <p:nvCxnSpPr>
            <p:cNvPr id="3" name="直接连接符 2"/>
            <p:cNvCxnSpPr/>
            <p:nvPr/>
          </p:nvCxnSpPr>
          <p:spPr>
            <a:xfrm>
              <a:off x="2473890" y="2091847"/>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491635" y="2085584"/>
              <a:ext cx="0" cy="1693157"/>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473890" y="3787092"/>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flipH="1">
            <a:off x="8698310" y="2563063"/>
            <a:ext cx="795403" cy="1701508"/>
            <a:chOff x="2473890" y="2085584"/>
            <a:chExt cx="795403" cy="1701508"/>
          </a:xfrm>
        </p:grpSpPr>
        <p:cxnSp>
          <p:nvCxnSpPr>
            <p:cNvPr id="48" name="直接连接符 47"/>
            <p:cNvCxnSpPr/>
            <p:nvPr/>
          </p:nvCxnSpPr>
          <p:spPr>
            <a:xfrm>
              <a:off x="2473890" y="2091847"/>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491635" y="2085584"/>
              <a:ext cx="0" cy="1693157"/>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473890" y="3787092"/>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4528930" y="652912"/>
            <a:ext cx="3136999" cy="645160"/>
          </a:xfrm>
          <a:prstGeom prst="rect">
            <a:avLst/>
          </a:prstGeom>
          <a:noFill/>
        </p:spPr>
        <p:txBody>
          <a:bodyPr wrap="square" rtlCol="0">
            <a:spAutoFit/>
          </a:bodyPr>
          <a:lstStyle/>
          <a:p>
            <a:pPr algn="dist"/>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References</a:t>
            </a:r>
            <a:endParaRPr lang="zh-CN" altLang="en-US" sz="3600" dirty="0">
              <a:solidFill>
                <a:schemeClr val="tx2">
                  <a:lumMod val="75000"/>
                </a:schemeClr>
              </a:solidFill>
              <a:latin typeface="Microsoft Sans Serif" panose="020B0604020202020204" charset="0"/>
              <a:ea typeface="思源黑体 CN Medium" panose="020B0600000000000000" pitchFamily="34" charset="-122"/>
              <a:cs typeface="Microsoft Sans Serif" panose="020B0604020202020204" charset="0"/>
            </a:endParaRPr>
          </a:p>
        </p:txBody>
      </p:sp>
      <p:sp>
        <p:nvSpPr>
          <p:cNvPr id="13" name="文本框 12"/>
          <p:cNvSpPr txBox="1"/>
          <p:nvPr/>
        </p:nvSpPr>
        <p:spPr>
          <a:xfrm>
            <a:off x="2760561" y="1841310"/>
            <a:ext cx="820456" cy="461665"/>
          </a:xfrm>
          <a:prstGeom prst="rect">
            <a:avLst/>
          </a:prstGeom>
          <a:noFill/>
        </p:spPr>
        <p:txBody>
          <a:bodyPr wrap="square" rtlCol="0">
            <a:spAutoFit/>
          </a:bodyPr>
          <a:lstStyle/>
          <a:p>
            <a:pPr algn="ctr"/>
            <a:r>
              <a:rPr lang="en-US" altLang="zh-CN" sz="2400" dirty="0" smtClean="0">
                <a:solidFill>
                  <a:schemeClr val="tx2">
                    <a:lumMod val="75000"/>
                  </a:schemeClr>
                </a:solidFill>
                <a:latin typeface="思源黑体 CN Medium" panose="020B0600000000000000" pitchFamily="34" charset="-122"/>
                <a:ea typeface="思源黑体 CN Medium" panose="020B0600000000000000" pitchFamily="34" charset="-122"/>
              </a:rPr>
              <a:t>[ 1 ]</a:t>
            </a:r>
            <a:endParaRPr lang="zh-CN" altLang="en-US" sz="24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16" name="文本框 15"/>
          <p:cNvSpPr txBox="1"/>
          <p:nvPr/>
        </p:nvSpPr>
        <p:spPr>
          <a:xfrm>
            <a:off x="2760561" y="2539037"/>
            <a:ext cx="820456" cy="461665"/>
          </a:xfrm>
          <a:prstGeom prst="rect">
            <a:avLst/>
          </a:prstGeom>
          <a:noFill/>
        </p:spPr>
        <p:txBody>
          <a:bodyPr wrap="square" rtlCol="0">
            <a:spAutoFit/>
          </a:bodyPr>
          <a:lstStyle/>
          <a:p>
            <a:pPr algn="ctr"/>
            <a:r>
              <a:rPr lang="en-US" altLang="zh-CN" sz="2400" dirty="0" smtClean="0">
                <a:solidFill>
                  <a:schemeClr val="tx2">
                    <a:lumMod val="75000"/>
                  </a:schemeClr>
                </a:solidFill>
                <a:latin typeface="思源黑体 CN Medium" panose="020B0600000000000000" pitchFamily="34" charset="-122"/>
                <a:ea typeface="思源黑体 CN Medium" panose="020B0600000000000000" pitchFamily="34" charset="-122"/>
              </a:rPr>
              <a:t>[ 2 ]</a:t>
            </a:r>
            <a:endParaRPr lang="zh-CN" altLang="en-US" sz="24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3681095" y="2453005"/>
            <a:ext cx="7030720" cy="548005"/>
          </a:xfrm>
          <a:prstGeom prst="rect">
            <a:avLst/>
          </a:prstGeom>
          <a:noFill/>
        </p:spPr>
        <p:txBody>
          <a:bodyPr wrap="square" rtlCol="0">
            <a:noAutofit/>
          </a:bodyPr>
          <a:lstStyle/>
          <a:p>
            <a:pPr algn="just"/>
            <a:r>
              <a:rPr lang="en-US" sz="1400" b="0" u="none">
                <a:solidFill>
                  <a:schemeClr val="tx1"/>
                </a:solidFill>
                <a:latin typeface="Microsoft Sans Serif" panose="020B0604020202020204" charset="0"/>
                <a:ea typeface="思源黑体 CN Bold" charset="0"/>
                <a:cs typeface="Microsoft Sans Serif" panose="020B0604020202020204" charset="0"/>
              </a:rPr>
              <a:t>Higuera C, Gardiner KJ, Cios KJ (2015) Self-Organizing Feature Maps Identify Proteins Critical to Learning in a Mouse Model of Down Syndrome. PLoS ONE 10(6): e0129126.</a:t>
            </a:r>
            <a:endParaRPr lang="en-US" altLang="en-US" sz="1400" b="0" u="none" dirty="0">
              <a:solidFill>
                <a:schemeClr val="tx1"/>
              </a:solidFill>
              <a:latin typeface="Microsoft Sans Serif" panose="020B0604020202020204" charset="0"/>
              <a:ea typeface="思源黑体 CN Bold" charset="0"/>
              <a:cs typeface="Microsoft Sans Serif" panose="020B0604020202020204" charset="0"/>
            </a:endParaRPr>
          </a:p>
        </p:txBody>
      </p:sp>
      <p:sp>
        <p:nvSpPr>
          <p:cNvPr id="19" name="文本框 18"/>
          <p:cNvSpPr txBox="1"/>
          <p:nvPr/>
        </p:nvSpPr>
        <p:spPr>
          <a:xfrm>
            <a:off x="2760561" y="3323759"/>
            <a:ext cx="820456" cy="461665"/>
          </a:xfrm>
          <a:prstGeom prst="rect">
            <a:avLst/>
          </a:prstGeom>
          <a:noFill/>
        </p:spPr>
        <p:txBody>
          <a:bodyPr wrap="square" rtlCol="0">
            <a:spAutoFit/>
          </a:bodyPr>
          <a:lstStyle/>
          <a:p>
            <a:pPr algn="ctr"/>
            <a:r>
              <a:rPr lang="en-US" altLang="zh-CN" sz="2400" dirty="0" smtClean="0">
                <a:solidFill>
                  <a:schemeClr val="tx2">
                    <a:lumMod val="75000"/>
                  </a:schemeClr>
                </a:solidFill>
                <a:latin typeface="思源黑体 CN Medium" panose="020B0600000000000000" pitchFamily="34" charset="-122"/>
                <a:ea typeface="思源黑体 CN Medium" panose="020B0600000000000000" pitchFamily="34" charset="-122"/>
              </a:rPr>
              <a:t>[ 3 ]</a:t>
            </a:r>
            <a:endParaRPr lang="zh-CN" altLang="en-US" sz="24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20" name="文本框 19"/>
          <p:cNvSpPr txBox="1"/>
          <p:nvPr/>
        </p:nvSpPr>
        <p:spPr>
          <a:xfrm>
            <a:off x="3674110" y="3236595"/>
            <a:ext cx="7044055" cy="635000"/>
          </a:xfrm>
          <a:prstGeom prst="rect">
            <a:avLst/>
          </a:prstGeom>
          <a:noFill/>
        </p:spPr>
        <p:txBody>
          <a:bodyPr wrap="square" rtlCol="0">
            <a:noAutofit/>
          </a:bodyPr>
          <a:lstStyle/>
          <a:p>
            <a:pPr algn="just"/>
            <a:r>
              <a:rPr lang="en-US" sz="1400" b="0" u="none">
                <a:solidFill>
                  <a:schemeClr val="tx1"/>
                </a:solidFill>
                <a:latin typeface="Microsoft Sans Serif" panose="020B0604020202020204" charset="0"/>
                <a:cs typeface="Microsoft Sans Serif" panose="020B0604020202020204" charset="0"/>
              </a:rPr>
              <a:t>Ahmed MM, Dhanasekaran AR, Block A, Tong S, Costa ACS, Stasko M, et al. (2015) Protein Dynamics Associated with Failed and Rescued Learning in the Ts65Dn Mouse Model of Down Syndrome. </a:t>
            </a:r>
            <a:endParaRPr lang="en-US" altLang="en-US" sz="1400" b="0" u="none" dirty="0">
              <a:solidFill>
                <a:schemeClr val="tx1"/>
              </a:solidFill>
              <a:latin typeface="Microsoft Sans Serif" panose="020B0604020202020204" charset="0"/>
              <a:ea typeface="思源黑体 CN Medium" panose="020B0600000000000000" pitchFamily="34" charset="-122"/>
              <a:cs typeface="Microsoft Sans Serif" panose="020B0604020202020204" charset="0"/>
            </a:endParaRPr>
          </a:p>
        </p:txBody>
      </p:sp>
      <p:sp>
        <p:nvSpPr>
          <p:cNvPr id="22" name="文本框 21"/>
          <p:cNvSpPr txBox="1"/>
          <p:nvPr/>
        </p:nvSpPr>
        <p:spPr>
          <a:xfrm>
            <a:off x="2760561" y="4044981"/>
            <a:ext cx="820456" cy="461665"/>
          </a:xfrm>
          <a:prstGeom prst="rect">
            <a:avLst/>
          </a:prstGeom>
          <a:noFill/>
        </p:spPr>
        <p:txBody>
          <a:bodyPr wrap="square" rtlCol="0">
            <a:spAutoFit/>
          </a:bodyPr>
          <a:lstStyle/>
          <a:p>
            <a:pPr algn="ctr"/>
            <a:r>
              <a:rPr lang="en-US" altLang="zh-CN" sz="2400" dirty="0" smtClean="0">
                <a:solidFill>
                  <a:schemeClr val="tx2">
                    <a:lumMod val="75000"/>
                  </a:schemeClr>
                </a:solidFill>
                <a:latin typeface="思源黑体 CN Medium" panose="020B0600000000000000" pitchFamily="34" charset="-122"/>
                <a:ea typeface="思源黑体 CN Medium" panose="020B0600000000000000" pitchFamily="34" charset="-122"/>
              </a:rPr>
              <a:t>[ 4 ]</a:t>
            </a:r>
            <a:endParaRPr lang="zh-CN" altLang="en-US" sz="24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23" name="文本框 22"/>
          <p:cNvSpPr txBox="1"/>
          <p:nvPr/>
        </p:nvSpPr>
        <p:spPr>
          <a:xfrm>
            <a:off x="3674110" y="4091305"/>
            <a:ext cx="1671320" cy="368300"/>
          </a:xfrm>
          <a:prstGeom prst="rect">
            <a:avLst/>
          </a:prstGeom>
          <a:noFill/>
        </p:spPr>
        <p:txBody>
          <a:bodyPr wrap="square" rtlCol="0">
            <a:spAutoFit/>
          </a:bodyPr>
          <a:lstStyle/>
          <a:p>
            <a:pPr algn="dist"/>
            <a:r>
              <a:rPr lang="en-US" altLang="zh-CN">
                <a:latin typeface="Microsoft Sans Serif" panose="020B0604020202020204" charset="0"/>
                <a:cs typeface="Microsoft Sans Serif" panose="020B0604020202020204" charset="0"/>
                <a:sym typeface="+mn-ea"/>
              </a:rPr>
              <a:t>wikipedai.org</a:t>
            </a:r>
            <a:endParaRPr lang="en-US" altLang="zh-CN" dirty="0">
              <a:latin typeface="Microsoft Sans Serif" panose="020B0604020202020204" charset="0"/>
              <a:ea typeface="思源黑体 CN Medium" panose="020B0600000000000000" pitchFamily="34" charset="-122"/>
              <a:cs typeface="Microsoft Sans Serif" panose="020B0604020202020204" charset="0"/>
              <a:sym typeface="+mn-ea"/>
            </a:endParaRPr>
          </a:p>
        </p:txBody>
      </p:sp>
      <p:sp>
        <p:nvSpPr>
          <p:cNvPr id="25" name="文本框 24"/>
          <p:cNvSpPr txBox="1"/>
          <p:nvPr/>
        </p:nvSpPr>
        <p:spPr>
          <a:xfrm>
            <a:off x="2760561" y="4852563"/>
            <a:ext cx="820456" cy="461665"/>
          </a:xfrm>
          <a:prstGeom prst="rect">
            <a:avLst/>
          </a:prstGeom>
          <a:noFill/>
        </p:spPr>
        <p:txBody>
          <a:bodyPr wrap="square" rtlCol="0">
            <a:spAutoFit/>
          </a:bodyPr>
          <a:lstStyle/>
          <a:p>
            <a:pPr algn="ctr"/>
            <a:r>
              <a:rPr lang="en-US" altLang="zh-CN" sz="2400" dirty="0" smtClean="0">
                <a:solidFill>
                  <a:schemeClr val="tx2">
                    <a:lumMod val="75000"/>
                  </a:schemeClr>
                </a:solidFill>
                <a:latin typeface="思源黑体 CN Medium" panose="020B0600000000000000" pitchFamily="34" charset="-122"/>
                <a:ea typeface="思源黑体 CN Medium" panose="020B0600000000000000" pitchFamily="34" charset="-122"/>
              </a:rPr>
              <a:t>[ 5 ]</a:t>
            </a:r>
            <a:endParaRPr lang="zh-CN" altLang="en-US" sz="24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26" name="文本框 25"/>
          <p:cNvSpPr txBox="1"/>
          <p:nvPr/>
        </p:nvSpPr>
        <p:spPr>
          <a:xfrm>
            <a:off x="3674110" y="4606925"/>
            <a:ext cx="5605145" cy="953135"/>
          </a:xfrm>
          <a:prstGeom prst="rect">
            <a:avLst/>
          </a:prstGeom>
          <a:noFill/>
        </p:spPr>
        <p:txBody>
          <a:bodyPr wrap="square" rtlCol="0">
            <a:spAutoFit/>
          </a:bodyPr>
          <a:lstStyle/>
          <a:p>
            <a:pPr algn="dist"/>
            <a:r>
              <a:rPr lang="en-US" sz="1400">
                <a:latin typeface="Microsoft Sans Serif" panose="020B0604020202020204" charset="0"/>
                <a:cs typeface="Microsoft Sans Serif" panose="020B0604020202020204" charset="0"/>
              </a:rPr>
              <a:t>Xiaofei Zhang  Yangling Mu  Yingjun Zhao  Ying Zhou  Xin Wang  Hedieh Badie  Li Shen Loo.(2013)  </a:t>
            </a:r>
            <a:r>
              <a:rPr lang="en-US" sz="1400">
                <a:latin typeface="Microsoft Sans Serif" panose="020B0604020202020204" charset="0"/>
                <a:cs typeface="Microsoft Sans Serif" panose="020B0604020202020204" charset="0"/>
                <a:sym typeface="+mn-ea"/>
              </a:rPr>
              <a:t>Loss of sorting nexin 27 contributes to excitatory synaptic dysfunction by modulating glutamate receptor recycling in Down's syndrome. Nature medicine</a:t>
            </a:r>
            <a:endParaRPr lang="en-US" sz="1400">
              <a:latin typeface="Microsoft Sans Serif" panose="020B0604020202020204" charset="0"/>
              <a:cs typeface="Microsoft Sans Serif" panose="020B0604020202020204" charset="0"/>
              <a:sym typeface="+mn-ea"/>
            </a:endParaRPr>
          </a:p>
        </p:txBody>
      </p:sp>
      <p:grpSp>
        <p:nvGrpSpPr>
          <p:cNvPr id="31" name="组合 30"/>
          <p:cNvGrpSpPr/>
          <p:nvPr/>
        </p:nvGrpSpPr>
        <p:grpSpPr>
          <a:xfrm>
            <a:off x="2336417" y="1551477"/>
            <a:ext cx="1668780" cy="876300"/>
            <a:chOff x="990600" y="746760"/>
            <a:chExt cx="1668780" cy="876300"/>
          </a:xfrm>
        </p:grpSpPr>
        <p:cxnSp>
          <p:nvCxnSpPr>
            <p:cNvPr id="32" name="直接连接符 31"/>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flipH="1" flipV="1">
            <a:off x="8527588" y="5152116"/>
            <a:ext cx="1668780" cy="876300"/>
            <a:chOff x="990600" y="746760"/>
            <a:chExt cx="1668780" cy="876300"/>
          </a:xfrm>
        </p:grpSpPr>
        <p:cxnSp>
          <p:nvCxnSpPr>
            <p:cNvPr id="35" name="直接连接符 34"/>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3674110" y="1885315"/>
            <a:ext cx="6457315" cy="418465"/>
          </a:xfrm>
          <a:prstGeom prst="rect">
            <a:avLst/>
          </a:prstGeom>
        </p:spPr>
        <p:txBody>
          <a:bodyPr wrap="square" rtlCol="0">
            <a:noAutofit/>
          </a:bodyPr>
          <a:p>
            <a:r>
              <a:rPr lang="en-US" altLang="zh-CN" dirty="0" smtClean="0">
                <a:latin typeface="Microsoft Sans Serif" panose="020B0604020202020204" charset="0"/>
                <a:ea typeface="思源黑体 CN Medium" charset="0"/>
                <a:cs typeface="Microsoft Sans Serif" panose="020B0604020202020204" charset="0"/>
                <a:sym typeface="+mn-ea"/>
              </a:rPr>
              <a:t>The</a:t>
            </a:r>
            <a:r>
              <a:rPr lang="zh-CN" altLang="en-US" dirty="0" smtClean="0">
                <a:latin typeface="Microsoft Sans Serif" panose="020B0604020202020204" charset="0"/>
                <a:ea typeface="思源黑体 CN Medium" charset="0"/>
                <a:cs typeface="Microsoft Sans Serif" panose="020B0604020202020204" charset="0"/>
                <a:sym typeface="+mn-ea"/>
              </a:rPr>
              <a:t> </a:t>
            </a:r>
            <a:r>
              <a:rPr lang="en-US" altLang="zh-CN" dirty="0" smtClean="0">
                <a:latin typeface="Microsoft Sans Serif" panose="020B0604020202020204" charset="0"/>
                <a:ea typeface="思源黑体 CN Medium" charset="0"/>
                <a:cs typeface="Microsoft Sans Serif" panose="020B0604020202020204" charset="0"/>
                <a:sym typeface="+mn-ea"/>
              </a:rPr>
              <a:t>pictures</a:t>
            </a:r>
            <a:r>
              <a:rPr lang="zh-CN" altLang="en-US" dirty="0" smtClean="0">
                <a:latin typeface="Microsoft Sans Serif" panose="020B0604020202020204" charset="0"/>
                <a:ea typeface="思源黑体 CN Medium" charset="0"/>
                <a:cs typeface="Microsoft Sans Serif" panose="020B0604020202020204" charset="0"/>
                <a:sym typeface="+mn-ea"/>
              </a:rPr>
              <a:t> </a:t>
            </a:r>
            <a:r>
              <a:rPr lang="en-US" altLang="zh-CN" dirty="0" smtClean="0">
                <a:latin typeface="Microsoft Sans Serif" panose="020B0604020202020204" charset="0"/>
                <a:ea typeface="思源黑体 CN Medium" charset="0"/>
                <a:cs typeface="Microsoft Sans Serif" panose="020B0604020202020204" charset="0"/>
                <a:sym typeface="+mn-ea"/>
              </a:rPr>
              <a:t>of summary are from Baidu Pictures.</a:t>
            </a:r>
            <a:endParaRPr lang="zh-CN" altLang="en-US">
              <a:latin typeface="Microsoft Sans Serif" panose="020B0604020202020204" charset="0"/>
              <a:cs typeface="Microsoft Sans Serif" panose="020B0604020202020204" charset="0"/>
            </a:endParaRPr>
          </a:p>
        </p:txBody>
      </p:sp>
      <p:sp>
        <p:nvSpPr>
          <p:cNvPr id="3" name="文本框 2"/>
          <p:cNvSpPr txBox="1"/>
          <p:nvPr/>
        </p:nvSpPr>
        <p:spPr>
          <a:xfrm>
            <a:off x="2760561" y="5577098"/>
            <a:ext cx="820456" cy="460375"/>
          </a:xfrm>
          <a:prstGeom prst="rect">
            <a:avLst/>
          </a:prstGeom>
          <a:noFill/>
        </p:spPr>
        <p:txBody>
          <a:bodyPr wrap="square" rtlCol="0">
            <a:spAutoFit/>
          </a:bodyPr>
          <a:p>
            <a:pPr algn="ctr"/>
            <a:r>
              <a:rPr lang="en-US" altLang="zh-CN" sz="2400" dirty="0" smtClean="0">
                <a:solidFill>
                  <a:schemeClr val="tx2">
                    <a:lumMod val="75000"/>
                  </a:schemeClr>
                </a:solidFill>
                <a:latin typeface="思源黑体 CN Medium" panose="020B0600000000000000" pitchFamily="34" charset="-122"/>
                <a:ea typeface="思源黑体 CN Medium" panose="020B0600000000000000" pitchFamily="34" charset="-122"/>
              </a:rPr>
              <a:t>[ 6 ]</a:t>
            </a:r>
            <a:endParaRPr lang="zh-CN" altLang="en-US" sz="24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4" name="文本框 3"/>
          <p:cNvSpPr txBox="1"/>
          <p:nvPr/>
        </p:nvSpPr>
        <p:spPr>
          <a:xfrm>
            <a:off x="3674110" y="5601335"/>
            <a:ext cx="1671320" cy="368300"/>
          </a:xfrm>
          <a:prstGeom prst="rect">
            <a:avLst/>
          </a:prstGeom>
          <a:noFill/>
        </p:spPr>
        <p:txBody>
          <a:bodyPr wrap="square" rtlCol="0">
            <a:spAutoFit/>
          </a:bodyPr>
          <a:p>
            <a:pPr algn="dist"/>
            <a:r>
              <a:rPr lang="en-US" altLang="zh-CN">
                <a:latin typeface="Microsoft Sans Serif" panose="020B0604020202020204" charset="0"/>
                <a:cs typeface="Microsoft Sans Serif" panose="020B0604020202020204" charset="0"/>
                <a:sym typeface="+mn-ea"/>
              </a:rPr>
              <a:t>CNKI.net</a:t>
            </a:r>
            <a:endParaRPr lang="en-US" altLang="zh-CN" dirty="0">
              <a:latin typeface="Microsoft Sans Serif" panose="020B0604020202020204" charset="0"/>
              <a:ea typeface="思源黑体 CN Medium" panose="020B0600000000000000" pitchFamily="34" charset="-122"/>
              <a:cs typeface="Microsoft Sans Serif" panose="020B0604020202020204" charset="0"/>
              <a:sym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37260" y="777240"/>
            <a:ext cx="1668780" cy="876300"/>
            <a:chOff x="990600" y="746760"/>
            <a:chExt cx="1668780" cy="876300"/>
          </a:xfrm>
        </p:grpSpPr>
        <p:cxnSp>
          <p:nvCxnSpPr>
            <p:cNvPr id="12" name="直接连接符 11"/>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9570720" y="777240"/>
            <a:ext cx="1668780" cy="876300"/>
            <a:chOff x="990600" y="746760"/>
            <a:chExt cx="1668780" cy="876300"/>
          </a:xfrm>
        </p:grpSpPr>
        <p:cxnSp>
          <p:nvCxnSpPr>
            <p:cNvPr id="17" name="直接连接符 16"/>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nvCxnSpPr>
        <p:spPr>
          <a:xfrm>
            <a:off x="2737541" y="5141278"/>
            <a:ext cx="6880860" cy="0"/>
          </a:xfrm>
          <a:prstGeom prst="line">
            <a:avLst/>
          </a:prstGeom>
          <a:ln w="508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553" y="2533585"/>
            <a:ext cx="5905500" cy="1014730"/>
          </a:xfrm>
          <a:prstGeom prst="rect">
            <a:avLst/>
          </a:prstGeom>
          <a:noFill/>
        </p:spPr>
        <p:txBody>
          <a:bodyPr wrap="square" rtlCol="0">
            <a:spAutoFit/>
          </a:bodyPr>
          <a:lstStyle/>
          <a:p>
            <a:pPr algn="dist"/>
            <a:r>
              <a:rPr lang="en-US" altLang="zh-CN" sz="6000" dirty="0" smtClean="0">
                <a:solidFill>
                  <a:schemeClr val="tx2">
                    <a:lumMod val="75000"/>
                  </a:schemeClr>
                </a:solidFill>
                <a:latin typeface="思源黑体 CN Bold" charset="0"/>
                <a:ea typeface="思源黑体 CN Bold" charset="0"/>
              </a:rPr>
              <a:t>Thank you</a:t>
            </a:r>
            <a:endParaRPr lang="zh-CN" altLang="en-US" sz="6000" dirty="0">
              <a:solidFill>
                <a:schemeClr val="tx2">
                  <a:lumMod val="75000"/>
                </a:schemeClr>
              </a:solidFill>
              <a:latin typeface="思源黑体 CN Bold" panose="020B0800000000000000" pitchFamily="34" charset="-122"/>
              <a:ea typeface="思源黑体 CN Bold" panose="020B0800000000000000" pitchFamily="34" charset="-122"/>
            </a:endParaRPr>
          </a:p>
        </p:txBody>
      </p:sp>
      <p:cxnSp>
        <p:nvCxnSpPr>
          <p:cNvPr id="31" name="直接连接符 30"/>
          <p:cNvCxnSpPr/>
          <p:nvPr/>
        </p:nvCxnSpPr>
        <p:spPr>
          <a:xfrm>
            <a:off x="952500" y="4433078"/>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361684" y="4166930"/>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224260" y="4366985"/>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783345" y="4129646"/>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37260" y="777240"/>
            <a:ext cx="1668780" cy="876300"/>
            <a:chOff x="990600" y="746760"/>
            <a:chExt cx="1668780" cy="876300"/>
          </a:xfrm>
        </p:grpSpPr>
        <p:cxnSp>
          <p:nvCxnSpPr>
            <p:cNvPr id="12" name="直接连接符 11"/>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9570720" y="777240"/>
            <a:ext cx="1668780" cy="876300"/>
            <a:chOff x="990600" y="746760"/>
            <a:chExt cx="1668780" cy="876300"/>
          </a:xfrm>
        </p:grpSpPr>
        <p:cxnSp>
          <p:nvCxnSpPr>
            <p:cNvPr id="17" name="直接连接符 16"/>
            <p:cNvCxnSpPr/>
            <p:nvPr/>
          </p:nvCxnSpPr>
          <p:spPr>
            <a:xfrm>
              <a:off x="990600" y="762000"/>
              <a:ext cx="1668780" cy="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05840" y="746760"/>
              <a:ext cx="0" cy="876300"/>
            </a:xfrm>
            <a:prstGeom prst="line">
              <a:avLst/>
            </a:prstGeom>
            <a:ln w="508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a:xfrm>
            <a:off x="952500" y="4433078"/>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361684" y="4166930"/>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224260" y="4366985"/>
            <a:ext cx="0" cy="1638884"/>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783345" y="4129646"/>
            <a:ext cx="0" cy="1019497"/>
          </a:xfrm>
          <a:prstGeom prst="line">
            <a:avLst/>
          </a:prstGeom>
          <a:ln w="508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527052" y="3006670"/>
            <a:ext cx="5171258" cy="843607"/>
            <a:chOff x="4363187" y="1983104"/>
            <a:chExt cx="5171258" cy="843607"/>
          </a:xfrm>
        </p:grpSpPr>
        <p:sp>
          <p:nvSpPr>
            <p:cNvPr id="33" name="文本框 32"/>
            <p:cNvSpPr txBox="1"/>
            <p:nvPr/>
          </p:nvSpPr>
          <p:spPr>
            <a:xfrm>
              <a:off x="5336088" y="1996766"/>
              <a:ext cx="4198357" cy="829945"/>
            </a:xfrm>
            <a:prstGeom prst="rect">
              <a:avLst/>
            </a:prstGeom>
            <a:noFill/>
          </p:spPr>
          <p:txBody>
            <a:bodyPr wrap="square" rtlCol="0">
              <a:spAutoFit/>
            </a:bodyPr>
            <a:lstStyle/>
            <a:p>
              <a:pPr algn="dist"/>
              <a:r>
                <a:rPr lang="en-US" altLang="zh-CN" sz="4800" dirty="0" smtClean="0">
                  <a:solidFill>
                    <a:schemeClr val="tx2">
                      <a:lumMod val="75000"/>
                    </a:schemeClr>
                  </a:solidFill>
                  <a:latin typeface="思源黑体 CN Medium" charset="0"/>
                  <a:ea typeface="思源黑体 CN Medium" charset="0"/>
                </a:rPr>
                <a:t>Introduction</a:t>
              </a:r>
              <a:endParaRPr lang="zh-CN" altLang="en-US" sz="48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sp>
          <p:nvSpPr>
            <p:cNvPr id="38" name="文本框 37"/>
            <p:cNvSpPr txBox="1"/>
            <p:nvPr/>
          </p:nvSpPr>
          <p:spPr>
            <a:xfrm>
              <a:off x="4363187" y="1983104"/>
              <a:ext cx="1033398" cy="829945"/>
            </a:xfrm>
            <a:prstGeom prst="rect">
              <a:avLst/>
            </a:prstGeom>
            <a:noFill/>
          </p:spPr>
          <p:txBody>
            <a:bodyPr wrap="square" rtlCol="0">
              <a:spAutoFit/>
            </a:bodyPr>
            <a:lstStyle/>
            <a:p>
              <a:r>
                <a:rPr lang="en-US" altLang="zh-CN" sz="4800" dirty="0" smtClean="0">
                  <a:solidFill>
                    <a:schemeClr val="tx2">
                      <a:lumMod val="75000"/>
                    </a:schemeClr>
                  </a:solidFill>
                  <a:latin typeface="思源黑体 CN Medium" charset="0"/>
                  <a:ea typeface="思源黑体 CN Medium" charset="0"/>
                </a:rPr>
                <a:t>1.</a:t>
              </a:r>
              <a:endParaRPr lang="zh-CN" altLang="en-US" sz="4800" dirty="0">
                <a:solidFill>
                  <a:schemeClr val="tx2">
                    <a:lumMod val="75000"/>
                  </a:schemeClr>
                </a:solidFill>
                <a:latin typeface="思源黑体 CN Medium" panose="020B0600000000000000" pitchFamily="34" charset="-122"/>
                <a:ea typeface="思源黑体 CN Medium" panose="020B0600000000000000" pitchFamily="34" charset="-122"/>
              </a:endParaRPr>
            </a:p>
          </p:txBody>
        </p:sp>
      </p:grpSp>
      <p:grpSp>
        <p:nvGrpSpPr>
          <p:cNvPr id="5" name="组合 4"/>
          <p:cNvGrpSpPr/>
          <p:nvPr/>
        </p:nvGrpSpPr>
        <p:grpSpPr>
          <a:xfrm>
            <a:off x="2731650" y="2563063"/>
            <a:ext cx="795403" cy="1701508"/>
            <a:chOff x="2473890" y="2085584"/>
            <a:chExt cx="795403" cy="1701508"/>
          </a:xfrm>
        </p:grpSpPr>
        <p:cxnSp>
          <p:nvCxnSpPr>
            <p:cNvPr id="3" name="直接连接符 2"/>
            <p:cNvCxnSpPr/>
            <p:nvPr/>
          </p:nvCxnSpPr>
          <p:spPr>
            <a:xfrm>
              <a:off x="2473890" y="2091847"/>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491635" y="2085584"/>
              <a:ext cx="0" cy="1693157"/>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473890" y="3787092"/>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flipH="1">
            <a:off x="8698310" y="2563063"/>
            <a:ext cx="795403" cy="1701508"/>
            <a:chOff x="2473890" y="2085584"/>
            <a:chExt cx="795403" cy="1701508"/>
          </a:xfrm>
        </p:grpSpPr>
        <p:cxnSp>
          <p:nvCxnSpPr>
            <p:cNvPr id="48" name="直接连接符 47"/>
            <p:cNvCxnSpPr/>
            <p:nvPr/>
          </p:nvCxnSpPr>
          <p:spPr>
            <a:xfrm>
              <a:off x="2473890" y="2091847"/>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491635" y="2085584"/>
              <a:ext cx="0" cy="1693157"/>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473890" y="3787092"/>
              <a:ext cx="79540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185305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36194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8393530" y="2884086"/>
            <a:ext cx="1910122" cy="2585323"/>
          </a:xfrm>
          <a:prstGeom prst="rect">
            <a:avLst/>
          </a:prstGeom>
          <a:noFill/>
        </p:spPr>
        <p:txBody>
          <a:bodyPr wrap="square" rtlCol="0">
            <a:spAutoFit/>
          </a:bodyPr>
          <a:lstStyle/>
          <a:p>
            <a:r>
              <a:rPr lang="en-US" altLang="zh-CN" dirty="0" smtClean="0">
                <a:solidFill>
                  <a:schemeClr val="bg1"/>
                </a:solidFill>
                <a:latin typeface="思源黑体 CN Bold" panose="020B0800000000000000" pitchFamily="34" charset="-122"/>
                <a:ea typeface="思源黑体 CN Bold" panose="020B0800000000000000" pitchFamily="34" charset="-122"/>
              </a:rPr>
              <a:t>Maecenas</a:t>
            </a:r>
            <a:r>
              <a:rPr lang="en-US" altLang="zh-CN" dirty="0" smtClean="0">
                <a:solidFill>
                  <a:schemeClr val="bg1"/>
                </a:solidFill>
                <a:latin typeface="思源黑体 CN Light" panose="020B0300000000000000" pitchFamily="34" charset="-122"/>
                <a:ea typeface="思源黑体 CN Light" panose="020B0300000000000000" pitchFamily="34" charset="-122"/>
              </a:rPr>
              <a:t> porttitor congue massa. Fusce posuere, magna sed pulvinar ultricies, purus lectus </a:t>
            </a:r>
            <a:r>
              <a:rPr lang="en-US" altLang="zh-CN" dirty="0" err="1" smtClean="0">
                <a:solidFill>
                  <a:schemeClr val="bg1"/>
                </a:solidFill>
                <a:latin typeface="思源黑体 CN Light" panose="020B0300000000000000" pitchFamily="34" charset="-122"/>
                <a:ea typeface="思源黑体 CN Light" panose="020B0300000000000000" pitchFamily="34" charset="-122"/>
              </a:rPr>
              <a:t>malesuada</a:t>
            </a:r>
            <a:r>
              <a:rPr lang="en-US" altLang="zh-CN" dirty="0" smtClean="0">
                <a:solidFill>
                  <a:schemeClr val="bg1"/>
                </a:solidFill>
                <a:latin typeface="思源黑体 CN Light" panose="020B0300000000000000" pitchFamily="34" charset="-122"/>
                <a:ea typeface="思源黑体 CN Light" panose="020B0300000000000000" pitchFamily="34" charset="-122"/>
              </a:rPr>
              <a:t> libero</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 name="文本框 1"/>
          <p:cNvSpPr txBox="1"/>
          <p:nvPr userDrawn="1"/>
        </p:nvSpPr>
        <p:spPr>
          <a:xfrm>
            <a:off x="874635" y="586838"/>
            <a:ext cx="10442821" cy="521970"/>
          </a:xfrm>
          <a:prstGeom prst="rect">
            <a:avLst/>
          </a:prstGeom>
        </p:spPr>
        <p:txBody>
          <a:bodyPr wrap="square" rtlCol="0">
            <a:spAutoFit/>
          </a:bodyPr>
          <a:p>
            <a:pPr algn="ctr"/>
            <a:r>
              <a:rPr lang="en-US" altLang="zh-CN" sz="28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Let's see a promotional video about Down's syndrome</a:t>
            </a:r>
            <a:r>
              <a:rPr lang="en-US" altLang="zh-CN" sz="2600" b="1" dirty="0" smtClean="0">
                <a:solidFill>
                  <a:schemeClr val="tx2">
                    <a:lumMod val="75000"/>
                  </a:schemeClr>
                </a:solidFill>
                <a:latin typeface="Microsoft Sans Serif" panose="020B0604020202020204" charset="0"/>
                <a:ea typeface="思源黑体 CN Medium" charset="0"/>
                <a:cs typeface="Microsoft Sans Serif" panose="020B0604020202020204" charset="0"/>
                <a:sym typeface="+mn-ea"/>
              </a:rPr>
              <a:t> </a:t>
            </a:r>
            <a:endParaRPr lang="zh-CN" altLang="en-US" sz="2800" b="1">
              <a:latin typeface="Microsoft Sans Serif" panose="020B0604020202020204" charset="0"/>
              <a:cs typeface="Microsoft Sans Serif" panose="020B0604020202020204" charset="0"/>
            </a:endParaRPr>
          </a:p>
        </p:txBody>
      </p:sp>
      <p:pic>
        <p:nvPicPr>
          <p:cNvPr id="3" name="美国唐氏综合征协会励志广告《人生，无限制》_超清">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929765" y="1418590"/>
            <a:ext cx="8333105" cy="42748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185305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107500"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36194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9704" y="593333"/>
            <a:ext cx="657197" cy="657197"/>
          </a:xfrm>
          <a:prstGeom prst="rect">
            <a:avLst/>
          </a:prstGeom>
        </p:spPr>
      </p:pic>
      <p:sp>
        <p:nvSpPr>
          <p:cNvPr id="5" name="文本框 4"/>
          <p:cNvSpPr txBox="1"/>
          <p:nvPr userDrawn="1"/>
        </p:nvSpPr>
        <p:spPr>
          <a:xfrm>
            <a:off x="952858" y="586838"/>
            <a:ext cx="10273337" cy="645160"/>
          </a:xfrm>
          <a:prstGeom prst="rect">
            <a:avLst/>
          </a:prstGeom>
        </p:spPr>
        <p:txBody>
          <a:bodyPr wrap="square" rtlCol="0">
            <a:spAutoFit/>
          </a:bodyPr>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What is Down's syndrome?</a:t>
            </a:r>
            <a:endPar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endParaRPr>
          </a:p>
        </p:txBody>
      </p:sp>
      <p:sp>
        <p:nvSpPr>
          <p:cNvPr id="11" name="文本框 10"/>
          <p:cNvSpPr txBox="1"/>
          <p:nvPr userDrawn="1"/>
        </p:nvSpPr>
        <p:spPr>
          <a:xfrm>
            <a:off x="965896" y="1851450"/>
            <a:ext cx="10273337" cy="3661410"/>
          </a:xfrm>
          <a:prstGeom prst="rect">
            <a:avLst/>
          </a:prstGeom>
        </p:spPr>
        <p:txBody>
          <a:bodyPr wrap="square" rtlCol="0">
            <a:spAutoFit/>
          </a:bodyPr>
          <a:p>
            <a:endParaRPr lang="en-US" altLang="zh-CN"/>
          </a:p>
          <a:p>
            <a:endParaRPr lang="en-US" altLang="zh-CN"/>
          </a:p>
          <a:p>
            <a:r>
              <a:rPr lang="en-US" altLang="zh-CN" sz="2400" b="1"/>
              <a:t>Definition:</a:t>
            </a:r>
            <a:endParaRPr lang="en-US" altLang="zh-CN"/>
          </a:p>
          <a:p>
            <a:endParaRPr lang="en-US" altLang="zh-CN" sz="2200">
              <a:solidFill>
                <a:schemeClr val="tx1"/>
              </a:solidFill>
            </a:endParaRPr>
          </a:p>
          <a:p>
            <a:r>
              <a:rPr lang="en-US" altLang="zh-CN" sz="2200">
                <a:solidFill>
                  <a:schemeClr val="tx1"/>
                </a:solidFill>
              </a:rPr>
              <a:t>     Down syndrome or Down's syndrome, also known as trisomy 21, is a genetic disorder caused by the presence of all or part of </a:t>
            </a:r>
            <a:r>
              <a:rPr lang="en-US" altLang="zh-CN" sz="2200" b="1">
                <a:solidFill>
                  <a:schemeClr val="tx1"/>
                </a:solidFill>
              </a:rPr>
              <a:t>a third copy of chromosome 21</a:t>
            </a:r>
            <a:r>
              <a:rPr lang="en-US" altLang="zh-CN" sz="2200">
                <a:solidFill>
                  <a:schemeClr val="tx1"/>
                </a:solidFill>
              </a:rPr>
              <a:t>.</a:t>
            </a:r>
            <a:endParaRPr lang="en-US" altLang="zh-CN" sz="2200">
              <a:solidFill>
                <a:schemeClr val="tx1"/>
              </a:solidFill>
            </a:endParaRPr>
          </a:p>
          <a:p>
            <a:r>
              <a:rPr lang="en-US" altLang="zh-CN" sz="2200">
                <a:solidFill>
                  <a:schemeClr val="tx1"/>
                </a:solidFill>
              </a:rPr>
              <a:t>It is usually associated with </a:t>
            </a:r>
            <a:r>
              <a:rPr lang="en-US" altLang="zh-CN" sz="2200" b="1">
                <a:solidFill>
                  <a:schemeClr val="tx1"/>
                </a:solidFill>
              </a:rPr>
              <a:t>physical growth delays, mild to moderate intellectual disability, and characteristic facial features</a:t>
            </a:r>
            <a:r>
              <a:rPr lang="en-US" altLang="zh-CN" sz="2200">
                <a:solidFill>
                  <a:schemeClr val="tx1"/>
                </a:solidFill>
              </a:rPr>
              <a:t>.                                   </a:t>
            </a:r>
            <a:endParaRPr lang="en-US" altLang="zh-CN" sz="2200">
              <a:solidFill>
                <a:schemeClr val="tx1"/>
              </a:solidFill>
            </a:endParaRPr>
          </a:p>
          <a:p>
            <a:endParaRPr lang="zh-CN" altLang="en-US" sz="2200">
              <a:solidFill>
                <a:schemeClr val="tx1"/>
              </a:solidFill>
            </a:endParaRPr>
          </a:p>
          <a:p>
            <a:r>
              <a:rPr lang="zh-CN" altLang="en-US" sz="2200">
                <a:solidFill>
                  <a:schemeClr val="tx1"/>
                </a:solidFill>
              </a:rPr>
              <a:t>--</a:t>
            </a:r>
            <a:r>
              <a:rPr lang="en-US" altLang="zh-CN" sz="2200">
                <a:solidFill>
                  <a:schemeClr val="tx1"/>
                </a:solidFill>
              </a:rPr>
              <a:t>wikipedai.org</a:t>
            </a:r>
            <a:endParaRPr lang="en-US" altLang="zh-CN"/>
          </a:p>
          <a:p/>
        </p:txBody>
      </p:sp>
      <p:pic>
        <p:nvPicPr>
          <p:cNvPr id="12" name="图片 11" descr="upload_618428503"/>
          <p:cNvPicPr>
            <a:picLocks noChangeAspect="1"/>
          </p:cNvPicPr>
          <p:nvPr/>
        </p:nvPicPr>
        <p:blipFill>
          <a:blip r:embed="rId2"/>
          <a:stretch>
            <a:fillRect/>
          </a:stretch>
        </p:blipFill>
        <p:spPr>
          <a:xfrm>
            <a:off x="9328137" y="684455"/>
            <a:ext cx="1812175" cy="229455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185305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107500"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36194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9704" y="593333"/>
            <a:ext cx="657197" cy="657197"/>
          </a:xfrm>
          <a:prstGeom prst="rect">
            <a:avLst/>
          </a:prstGeom>
        </p:spPr>
      </p:pic>
      <p:sp>
        <p:nvSpPr>
          <p:cNvPr id="5" name="文本框 4"/>
          <p:cNvSpPr txBox="1"/>
          <p:nvPr userDrawn="1"/>
        </p:nvSpPr>
        <p:spPr>
          <a:xfrm>
            <a:off x="952858" y="586838"/>
            <a:ext cx="10273337" cy="521970"/>
          </a:xfrm>
          <a:prstGeom prst="rect">
            <a:avLst/>
          </a:prstGeom>
        </p:spPr>
        <p:txBody>
          <a:bodyPr wrap="square" rtlCol="0">
            <a:spAutoFit/>
          </a:bodyPr>
          <a:p>
            <a:pPr algn="ctr"/>
            <a:r>
              <a:rPr lang="en-US" altLang="zh-CN" sz="28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Why we do research about Down's syndrome?</a:t>
            </a:r>
            <a:endParaRPr lang="en-US" altLang="zh-CN" sz="2800" dirty="0" smtClean="0">
              <a:solidFill>
                <a:schemeClr val="tx2">
                  <a:lumMod val="75000"/>
                </a:schemeClr>
              </a:solidFill>
              <a:latin typeface="Microsoft Sans Serif" panose="020B0604020202020204" charset="0"/>
              <a:ea typeface="思源黑体 CN Medium" charset="0"/>
              <a:cs typeface="Microsoft Sans Serif" panose="020B0604020202020204" charset="0"/>
            </a:endParaRPr>
          </a:p>
        </p:txBody>
      </p:sp>
      <p:sp>
        <p:nvSpPr>
          <p:cNvPr id="11" name="文本框 10"/>
          <p:cNvSpPr txBox="1"/>
          <p:nvPr userDrawn="1"/>
        </p:nvSpPr>
        <p:spPr>
          <a:xfrm>
            <a:off x="965896" y="1851450"/>
            <a:ext cx="10273337" cy="3999865"/>
          </a:xfrm>
          <a:prstGeom prst="rect">
            <a:avLst/>
          </a:prstGeom>
        </p:spPr>
        <p:txBody>
          <a:bodyPr wrap="square" rtlCol="0">
            <a:spAutoFit/>
          </a:bodyPr>
          <a:p>
            <a:endParaRPr lang="en-US" altLang="zh-CN"/>
          </a:p>
          <a:p>
            <a:endParaRPr lang="en-US" altLang="zh-CN"/>
          </a:p>
          <a:p>
            <a:r>
              <a:rPr lang="en-US" altLang="zh-CN" sz="2400" b="1">
                <a:sym typeface="+mn-ea"/>
              </a:rPr>
              <a:t>Current situation:</a:t>
            </a:r>
            <a:endParaRPr lang="en-US" altLang="zh-CN" sz="2200"/>
          </a:p>
          <a:p>
            <a:endParaRPr lang="en-US" altLang="zh-CN" sz="2200"/>
          </a:p>
          <a:p>
            <a:r>
              <a:rPr lang="en-US" altLang="zh-CN" sz="2200">
                <a:sym typeface="+mn-ea"/>
              </a:rPr>
              <a:t>(1) Can not be cured</a:t>
            </a:r>
            <a:endParaRPr lang="en-US" altLang="zh-CN" sz="2200"/>
          </a:p>
          <a:p>
            <a:endParaRPr lang="en-US" altLang="zh-CN" sz="2200">
              <a:solidFill>
                <a:schemeClr val="tx1"/>
              </a:solidFill>
            </a:endParaRPr>
          </a:p>
          <a:p>
            <a:r>
              <a:rPr lang="en-US" altLang="zh-CN" sz="2200">
                <a:sym typeface="+mn-ea"/>
              </a:rPr>
              <a:t>(2) Almost about screening and examination;</a:t>
            </a:r>
            <a:endParaRPr lang="en-US" altLang="zh-CN" sz="2200"/>
          </a:p>
          <a:p>
            <a:r>
              <a:rPr lang="en-US" altLang="zh-CN" sz="2200">
                <a:sym typeface="+mn-ea"/>
              </a:rPr>
              <a:t>     Little about </a:t>
            </a:r>
            <a:r>
              <a:rPr lang="en-US" altLang="zh-CN" sz="2200" b="1">
                <a:sym typeface="+mn-ea"/>
              </a:rPr>
              <a:t>therapeutic studies</a:t>
            </a:r>
            <a:endParaRPr lang="en-US" altLang="zh-CN" sz="2200" b="1">
              <a:sym typeface="+mn-ea"/>
            </a:endParaRPr>
          </a:p>
          <a:p>
            <a:endParaRPr lang="en-US" altLang="zh-CN" sz="2200">
              <a:solidFill>
                <a:schemeClr val="tx1"/>
              </a:solidFill>
            </a:endParaRPr>
          </a:p>
          <a:p>
            <a:r>
              <a:rPr lang="en-US" altLang="zh-CN" sz="2200">
                <a:sym typeface="+mn-ea"/>
              </a:rPr>
              <a:t>     --Searching on CNKI(2021.3.23): 7900 researches about DS, just 25 of them wrote about treatment  </a:t>
            </a:r>
            <a:endParaRPr lang="en-US" altLang="zh-CN"/>
          </a:p>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185305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107500"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36194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9704" y="593333"/>
            <a:ext cx="657197" cy="657197"/>
          </a:xfrm>
          <a:prstGeom prst="rect">
            <a:avLst/>
          </a:prstGeom>
        </p:spPr>
      </p:pic>
      <p:sp>
        <p:nvSpPr>
          <p:cNvPr id="5" name="文本框 4"/>
          <p:cNvSpPr txBox="1"/>
          <p:nvPr userDrawn="1"/>
        </p:nvSpPr>
        <p:spPr>
          <a:xfrm>
            <a:off x="952858" y="586838"/>
            <a:ext cx="10273337" cy="521970"/>
          </a:xfrm>
          <a:prstGeom prst="rect">
            <a:avLst/>
          </a:prstGeom>
        </p:spPr>
        <p:txBody>
          <a:bodyPr wrap="square" rtlCol="0">
            <a:spAutoFit/>
          </a:bodyPr>
          <a:p>
            <a:pPr algn="ctr"/>
            <a:r>
              <a:rPr lang="en-US" altLang="zh-CN" sz="28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Why we do research about Down's syndrome?</a:t>
            </a:r>
            <a:endParaRPr lang="en-US" altLang="zh-CN" sz="2800" dirty="0" smtClean="0">
              <a:solidFill>
                <a:schemeClr val="tx2">
                  <a:lumMod val="75000"/>
                </a:schemeClr>
              </a:solidFill>
              <a:latin typeface="Microsoft Sans Serif" panose="020B0604020202020204" charset="0"/>
              <a:ea typeface="思源黑体 CN Medium" charset="0"/>
              <a:cs typeface="Microsoft Sans Serif" panose="020B0604020202020204" charset="0"/>
            </a:endParaRPr>
          </a:p>
        </p:txBody>
      </p:sp>
      <p:sp>
        <p:nvSpPr>
          <p:cNvPr id="11" name="文本框 10"/>
          <p:cNvSpPr txBox="1"/>
          <p:nvPr userDrawn="1"/>
        </p:nvSpPr>
        <p:spPr>
          <a:xfrm>
            <a:off x="965896" y="1851450"/>
            <a:ext cx="10273337" cy="2707005"/>
          </a:xfrm>
          <a:prstGeom prst="rect">
            <a:avLst/>
          </a:prstGeom>
        </p:spPr>
        <p:txBody>
          <a:bodyPr wrap="square" rtlCol="0">
            <a:spAutoFit/>
          </a:bodyPr>
          <a:p>
            <a:endParaRPr lang="en-US" altLang="zh-CN"/>
          </a:p>
          <a:p>
            <a:endParaRPr lang="en-US" altLang="zh-CN"/>
          </a:p>
          <a:p>
            <a:r>
              <a:rPr lang="en-US" altLang="zh-CN" sz="2400" b="1">
                <a:sym typeface="+mn-ea"/>
              </a:rPr>
              <a:t>Important research:</a:t>
            </a:r>
            <a:endParaRPr lang="en-US" altLang="zh-CN" sz="2200" b="1"/>
          </a:p>
          <a:p>
            <a:endParaRPr lang="en-US" altLang="zh-CN" sz="2200" i="1">
              <a:solidFill>
                <a:schemeClr val="tx1"/>
              </a:solidFill>
            </a:endParaRPr>
          </a:p>
          <a:p>
            <a:r>
              <a:rPr lang="en-US" altLang="zh-CN" sz="2200" i="1">
                <a:sym typeface="+mn-ea"/>
              </a:rPr>
              <a:t>Loss of sorting nexin 27 contributes to excitatory synaptic dysfunction by modulating glutamate receptor recycling in Down's syndrome</a:t>
            </a:r>
            <a:endParaRPr lang="en-US" altLang="zh-CN" sz="2200"/>
          </a:p>
          <a:p>
            <a:endParaRPr lang="en-US" altLang="zh-CN" sz="2200">
              <a:solidFill>
                <a:schemeClr val="tx1"/>
              </a:solidFill>
            </a:endParaRPr>
          </a:p>
          <a:p>
            <a:r>
              <a:rPr lang="zh-CN" altLang="en-US" sz="2200">
                <a:sym typeface="+mn-ea"/>
              </a:rPr>
              <a:t>--</a:t>
            </a:r>
            <a:r>
              <a:rPr lang="en-US" altLang="zh-CN" sz="2200" i="1">
                <a:sym typeface="+mn-ea"/>
              </a:rPr>
              <a:t>Nature Medicine</a:t>
            </a:r>
            <a:endParaRPr lang="en-US" altLang="zh-CN" sz="2200" i="1">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185305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36194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8393530" y="2884086"/>
            <a:ext cx="1910122" cy="2585323"/>
          </a:xfrm>
          <a:prstGeom prst="rect">
            <a:avLst/>
          </a:prstGeom>
          <a:noFill/>
        </p:spPr>
        <p:txBody>
          <a:bodyPr wrap="square" rtlCol="0">
            <a:spAutoFit/>
          </a:bodyPr>
          <a:lstStyle/>
          <a:p>
            <a:r>
              <a:rPr lang="en-US" altLang="zh-CN" dirty="0" smtClean="0">
                <a:solidFill>
                  <a:schemeClr val="bg1"/>
                </a:solidFill>
                <a:latin typeface="思源黑体 CN Bold" panose="020B0800000000000000" pitchFamily="34" charset="-122"/>
                <a:ea typeface="思源黑体 CN Bold" panose="020B0800000000000000" pitchFamily="34" charset="-122"/>
              </a:rPr>
              <a:t>Maecenas</a:t>
            </a:r>
            <a:r>
              <a:rPr lang="en-US" altLang="zh-CN" dirty="0" smtClean="0">
                <a:solidFill>
                  <a:schemeClr val="bg1"/>
                </a:solidFill>
                <a:latin typeface="思源黑体 CN Light" panose="020B0300000000000000" pitchFamily="34" charset="-122"/>
                <a:ea typeface="思源黑体 CN Light" panose="020B0300000000000000" pitchFamily="34" charset="-122"/>
              </a:rPr>
              <a:t> porttitor congue massa. Fusce posuere, magna sed pulvinar ultricies, purus lectus </a:t>
            </a:r>
            <a:r>
              <a:rPr lang="en-US" altLang="zh-CN" dirty="0" err="1" smtClean="0">
                <a:solidFill>
                  <a:schemeClr val="bg1"/>
                </a:solidFill>
                <a:latin typeface="思源黑体 CN Light" panose="020B0300000000000000" pitchFamily="34" charset="-122"/>
                <a:ea typeface="思源黑体 CN Light" panose="020B0300000000000000" pitchFamily="34" charset="-122"/>
              </a:rPr>
              <a:t>malesuada</a:t>
            </a:r>
            <a:r>
              <a:rPr lang="en-US" altLang="zh-CN" dirty="0" smtClean="0">
                <a:solidFill>
                  <a:schemeClr val="bg1"/>
                </a:solidFill>
                <a:latin typeface="思源黑体 CN Light" panose="020B0300000000000000" pitchFamily="34" charset="-122"/>
                <a:ea typeface="思源黑体 CN Light" panose="020B0300000000000000" pitchFamily="34" charset="-122"/>
              </a:rPr>
              <a:t> libero</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 name="文本框 1"/>
          <p:cNvSpPr txBox="1"/>
          <p:nvPr userDrawn="1"/>
        </p:nvSpPr>
        <p:spPr>
          <a:xfrm>
            <a:off x="874635" y="586838"/>
            <a:ext cx="10442821" cy="645160"/>
          </a:xfrm>
          <a:prstGeom prst="rect">
            <a:avLst/>
          </a:prstGeom>
        </p:spPr>
        <p:txBody>
          <a:bodyPr wrap="square" rtlCol="0">
            <a:spAutoFit/>
          </a:bodyPr>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Summary</a:t>
            </a:r>
            <a:r>
              <a:rPr lang="en-US" altLang="zh-CN" sz="2600" b="1" dirty="0" smtClean="0">
                <a:solidFill>
                  <a:schemeClr val="tx2">
                    <a:lumMod val="75000"/>
                  </a:schemeClr>
                </a:solidFill>
                <a:latin typeface="Microsoft Sans Serif" panose="020B0604020202020204" charset="0"/>
                <a:ea typeface="思源黑体 CN Medium" charset="0"/>
                <a:cs typeface="Microsoft Sans Serif" panose="020B0604020202020204" charset="0"/>
                <a:sym typeface="+mn-ea"/>
              </a:rPr>
              <a:t> </a:t>
            </a:r>
            <a:endParaRPr lang="zh-CN" altLang="en-US" sz="2800" b="1">
              <a:latin typeface="Microsoft Sans Serif" panose="020B0604020202020204" charset="0"/>
              <a:cs typeface="Microsoft Sans Serif" panose="020B0604020202020204" charset="0"/>
            </a:endParaRPr>
          </a:p>
        </p:txBody>
      </p:sp>
      <p:sp>
        <p:nvSpPr>
          <p:cNvPr id="6" name="文本框 5"/>
          <p:cNvSpPr txBox="1"/>
          <p:nvPr userDrawn="1"/>
        </p:nvSpPr>
        <p:spPr>
          <a:xfrm>
            <a:off x="1865465" y="3103024"/>
            <a:ext cx="3098800" cy="368300"/>
          </a:xfrm>
          <a:prstGeom prst="rect">
            <a:avLst/>
          </a:prstGeom>
        </p:spPr>
        <p:txBody>
          <a:bodyPr wrap="square" rtlCol="0">
            <a:spAutoFit/>
          </a:bodyPr>
          <a:p>
            <a:endParaRPr lang="zh-CN" altLang="en-US"/>
          </a:p>
        </p:txBody>
      </p:sp>
      <p:sp>
        <p:nvSpPr>
          <p:cNvPr id="7" name="文本框 6"/>
          <p:cNvSpPr txBox="1"/>
          <p:nvPr userDrawn="1"/>
        </p:nvSpPr>
        <p:spPr>
          <a:xfrm>
            <a:off x="1343975" y="2359901"/>
            <a:ext cx="9504140" cy="2245360"/>
          </a:xfrm>
          <a:prstGeom prst="rect">
            <a:avLst/>
          </a:prstGeom>
        </p:spPr>
        <p:txBody>
          <a:bodyPr wrap="square" rtlCol="0">
            <a:spAutoFit/>
          </a:bodyPr>
          <a:p>
            <a:r>
              <a:rPr lang="en-US" altLang="zh-CN" sz="2800">
                <a:latin typeface="等线" panose="02010600030101010101" charset="-122"/>
                <a:ea typeface="等线" panose="02010600030101010101" charset="-122"/>
              </a:rPr>
              <a:t>    Analyzing</a:t>
            </a:r>
            <a:r>
              <a:rPr lang="zh-CN" altLang="en-US" sz="2800">
                <a:latin typeface="等线" panose="02010600030101010101" charset="-122"/>
                <a:ea typeface="等线" panose="02010600030101010101" charset="-122"/>
              </a:rPr>
              <a:t> </a:t>
            </a:r>
            <a:r>
              <a:rPr lang="en-US" altLang="zh-CN" sz="2800">
                <a:latin typeface="等线" panose="02010600030101010101" charset="-122"/>
                <a:ea typeface="等线" panose="02010600030101010101" charset="-122"/>
              </a:rPr>
              <a:t>the</a:t>
            </a:r>
            <a:r>
              <a:rPr lang="zh-CN" altLang="en-US" sz="2800">
                <a:latin typeface="等线" panose="02010600030101010101" charset="-122"/>
                <a:ea typeface="等线" panose="02010600030101010101" charset="-122"/>
              </a:rPr>
              <a:t> </a:t>
            </a:r>
            <a:r>
              <a:rPr lang="en-US" altLang="zh-CN" sz="2800" b="1">
                <a:latin typeface="等线" panose="02010600030101010101" charset="-122"/>
                <a:ea typeface="等线" panose="02010600030101010101" charset="-122"/>
              </a:rPr>
              <a:t>expression</a:t>
            </a:r>
            <a:r>
              <a:rPr lang="zh-CN" altLang="en-US" sz="2800" b="1">
                <a:latin typeface="等线" panose="02010600030101010101" charset="-122"/>
                <a:ea typeface="等线" panose="02010600030101010101" charset="-122"/>
              </a:rPr>
              <a:t> </a:t>
            </a:r>
            <a:r>
              <a:rPr lang="en-US" altLang="zh-CN" sz="2800" b="1">
                <a:latin typeface="等线" panose="02010600030101010101" charset="-122"/>
                <a:ea typeface="等线" panose="02010600030101010101" charset="-122"/>
              </a:rPr>
              <a:t>level</a:t>
            </a:r>
            <a:r>
              <a:rPr lang="zh-CN" altLang="en-US" sz="2800">
                <a:latin typeface="等线" panose="02010600030101010101" charset="-122"/>
                <a:ea typeface="等线" panose="02010600030101010101" charset="-122"/>
              </a:rPr>
              <a:t> </a:t>
            </a:r>
            <a:r>
              <a:rPr lang="en-US" altLang="zh-CN" sz="2800">
                <a:latin typeface="等线" panose="02010600030101010101" charset="-122"/>
                <a:ea typeface="等线" panose="02010600030101010101" charset="-122"/>
              </a:rPr>
              <a:t>of</a:t>
            </a:r>
            <a:r>
              <a:rPr lang="zh-CN" altLang="en-US" sz="2800">
                <a:latin typeface="等线" panose="02010600030101010101" charset="-122"/>
                <a:ea typeface="等线" panose="02010600030101010101" charset="-122"/>
              </a:rPr>
              <a:t> </a:t>
            </a:r>
            <a:r>
              <a:rPr lang="en-US" altLang="zh-CN" sz="2800">
                <a:latin typeface="等线" panose="02010600030101010101" charset="-122"/>
                <a:ea typeface="等线" panose="02010600030101010101" charset="-122"/>
              </a:rPr>
              <a:t>gene</a:t>
            </a:r>
            <a:r>
              <a:rPr lang="zh-CN" altLang="en-US" sz="2800">
                <a:latin typeface="等线" panose="02010600030101010101" charset="-122"/>
                <a:ea typeface="等线" panose="02010600030101010101" charset="-122"/>
              </a:rPr>
              <a:t> </a:t>
            </a:r>
            <a:r>
              <a:rPr lang="en-US" altLang="zh-CN" sz="2800">
                <a:latin typeface="等线" panose="02010600030101010101" charset="-122"/>
                <a:ea typeface="等线" panose="02010600030101010101" charset="-122"/>
              </a:rPr>
              <a:t>protein</a:t>
            </a:r>
            <a:r>
              <a:rPr lang="zh-CN" altLang="en-US" sz="2800">
                <a:latin typeface="等线" panose="02010600030101010101" charset="-122"/>
                <a:ea typeface="等线" panose="02010600030101010101" charset="-122"/>
              </a:rPr>
              <a:t> </a:t>
            </a:r>
            <a:r>
              <a:rPr lang="en-US" altLang="zh-CN" sz="2800">
                <a:latin typeface="等线" panose="02010600030101010101" charset="-122"/>
                <a:ea typeface="等线" panose="02010600030101010101" charset="-122"/>
              </a:rPr>
              <a:t>in</a:t>
            </a:r>
            <a:r>
              <a:rPr lang="zh-CN" altLang="en-US" sz="2800">
                <a:latin typeface="等线" panose="02010600030101010101" charset="-122"/>
                <a:ea typeface="等线" panose="02010600030101010101" charset="-122"/>
              </a:rPr>
              <a:t> </a:t>
            </a:r>
            <a:r>
              <a:rPr lang="en-US" altLang="zh-CN" sz="2800">
                <a:latin typeface="等线" panose="02010600030101010101" charset="-122"/>
                <a:ea typeface="等线" panose="02010600030101010101" charset="-122"/>
              </a:rPr>
              <a:t>mice</a:t>
            </a:r>
            <a:r>
              <a:rPr lang="zh-CN" altLang="en-US" sz="2800">
                <a:latin typeface="等线" panose="02010600030101010101" charset="-122"/>
                <a:ea typeface="等线" panose="02010600030101010101" charset="-122"/>
              </a:rPr>
              <a:t> </a:t>
            </a:r>
            <a:r>
              <a:rPr lang="en-US" altLang="zh-CN" sz="2800">
                <a:latin typeface="等线" panose="02010600030101010101" charset="-122"/>
                <a:ea typeface="等线" panose="02010600030101010101" charset="-122"/>
              </a:rPr>
              <a:t>with</a:t>
            </a:r>
            <a:r>
              <a:rPr lang="zh-CN" altLang="en-US" sz="2800">
                <a:latin typeface="等线" panose="02010600030101010101" charset="-122"/>
                <a:ea typeface="等线" panose="02010600030101010101" charset="-122"/>
              </a:rPr>
              <a:t> </a:t>
            </a:r>
            <a:r>
              <a:rPr lang="en-US" altLang="zh-CN" sz="2800">
                <a:latin typeface="等线" panose="02010600030101010101" charset="-122"/>
                <a:ea typeface="等线" panose="02010600030101010101" charset="-122"/>
              </a:rPr>
              <a:t>Down</a:t>
            </a:r>
            <a:r>
              <a:rPr lang="zh-CN" altLang="en-US" sz="2800">
                <a:latin typeface="等线" panose="02010600030101010101" charset="-122"/>
                <a:ea typeface="等线" panose="02010600030101010101" charset="-122"/>
              </a:rPr>
              <a:t> </a:t>
            </a:r>
            <a:r>
              <a:rPr lang="en-US" altLang="zh-CN" sz="2800">
                <a:latin typeface="等线" panose="02010600030101010101" charset="-122"/>
                <a:ea typeface="等线" panose="02010600030101010101" charset="-122"/>
              </a:rPr>
              <a:t>syndrome, based on </a:t>
            </a:r>
            <a:r>
              <a:rPr lang="en-US" altLang="zh-CN" sz="2800" b="1">
                <a:latin typeface="等线" panose="02010600030101010101" charset="-122"/>
                <a:ea typeface="等线" panose="02010600030101010101" charset="-122"/>
              </a:rPr>
              <a:t>logistic regression</a:t>
            </a:r>
            <a:r>
              <a:rPr lang="en-US" altLang="zh-CN" sz="2800">
                <a:latin typeface="等线" panose="02010600030101010101" charset="-122"/>
                <a:ea typeface="等线" panose="02010600030101010101" charset="-122"/>
              </a:rPr>
              <a:t> method to find out the </a:t>
            </a:r>
            <a:r>
              <a:rPr lang="en-US" altLang="zh-CN" sz="2800" b="1">
                <a:latin typeface="等线" panose="02010600030101010101" charset="-122"/>
                <a:ea typeface="等线" panose="02010600030101010101" charset="-122"/>
              </a:rPr>
              <a:t>proteins with greater influence</a:t>
            </a:r>
            <a:r>
              <a:rPr lang="en-US" altLang="zh-CN" sz="2800">
                <a:latin typeface="等线" panose="02010600030101010101" charset="-122"/>
                <a:ea typeface="等线" panose="02010600030101010101" charset="-122"/>
              </a:rPr>
              <a:t>, and to provide possible approaches for </a:t>
            </a:r>
            <a:r>
              <a:rPr lang="en-US" altLang="zh-CN" sz="2800" b="1">
                <a:latin typeface="等线" panose="02010600030101010101" charset="-122"/>
                <a:ea typeface="等线" panose="02010600030101010101" charset="-122"/>
              </a:rPr>
              <a:t>future treatment</a:t>
            </a:r>
            <a:r>
              <a:rPr lang="en-US" altLang="zh-CN" sz="2800">
                <a:latin typeface="等线" panose="02010600030101010101" charset="-122"/>
                <a:ea typeface="等线" panose="02010600030101010101" charset="-122"/>
              </a:rPr>
              <a:t> for Down syndrome.</a:t>
            </a:r>
            <a:endParaRPr lang="zh-CN" altLang="en-US" sz="28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7210" y="392430"/>
            <a:ext cx="11117580" cy="6073140"/>
          </a:xfrm>
          <a:prstGeom prst="rect">
            <a:avLst/>
          </a:prstGeom>
          <a:no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1693"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86679" y="2363094"/>
            <a:ext cx="356991" cy="2131812"/>
          </a:xfrm>
          <a:prstGeom prst="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flipV="1">
            <a:off x="527294" y="5604510"/>
            <a:ext cx="1668780" cy="876300"/>
            <a:chOff x="990600" y="746760"/>
            <a:chExt cx="1668780" cy="876300"/>
          </a:xfrm>
        </p:grpSpPr>
        <p:cxnSp>
          <p:nvCxnSpPr>
            <p:cNvPr id="41" name="直接连接符 40"/>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H="1" flipV="1">
            <a:off x="9995926" y="5597886"/>
            <a:ext cx="1668780" cy="876300"/>
            <a:chOff x="990600" y="746760"/>
            <a:chExt cx="1668780" cy="876300"/>
          </a:xfrm>
        </p:grpSpPr>
        <p:cxnSp>
          <p:nvCxnSpPr>
            <p:cNvPr id="44" name="直接连接符 43"/>
            <p:cNvCxnSpPr/>
            <p:nvPr/>
          </p:nvCxnSpPr>
          <p:spPr>
            <a:xfrm>
              <a:off x="990600" y="762000"/>
              <a:ext cx="1668780" cy="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05840" y="746760"/>
              <a:ext cx="0" cy="876300"/>
            </a:xfrm>
            <a:prstGeom prst="line">
              <a:avLst/>
            </a:prstGeom>
            <a:ln w="1143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185305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107500"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361945" y="1847589"/>
            <a:ext cx="839244" cy="83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9704" y="593333"/>
            <a:ext cx="657197" cy="657197"/>
          </a:xfrm>
          <a:prstGeom prst="rect">
            <a:avLst/>
          </a:prstGeom>
        </p:spPr>
      </p:pic>
      <p:sp>
        <p:nvSpPr>
          <p:cNvPr id="5" name="文本框 4"/>
          <p:cNvSpPr txBox="1"/>
          <p:nvPr userDrawn="1"/>
        </p:nvSpPr>
        <p:spPr>
          <a:xfrm>
            <a:off x="952858" y="586838"/>
            <a:ext cx="10273337" cy="645160"/>
          </a:xfrm>
          <a:prstGeom prst="rect">
            <a:avLst/>
          </a:prstGeom>
        </p:spPr>
        <p:txBody>
          <a:bodyPr wrap="square" rtlCol="0">
            <a:spAutoFit/>
          </a:bodyPr>
          <a:p>
            <a:pPr algn="ctr"/>
            <a:r>
              <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rPr>
              <a:t>Research Logic</a:t>
            </a:r>
            <a:endParaRPr lang="en-US" altLang="zh-CN" sz="3600" dirty="0" smtClean="0">
              <a:solidFill>
                <a:schemeClr val="tx2">
                  <a:lumMod val="75000"/>
                </a:schemeClr>
              </a:solidFill>
              <a:latin typeface="Microsoft Sans Serif" panose="020B0604020202020204" charset="0"/>
              <a:ea typeface="思源黑体 CN Medium" charset="0"/>
              <a:cs typeface="Microsoft Sans Serif" panose="020B0604020202020204" charset="0"/>
            </a:endParaRPr>
          </a:p>
        </p:txBody>
      </p:sp>
      <p:sp>
        <p:nvSpPr>
          <p:cNvPr id="11" name="文本框 10"/>
          <p:cNvSpPr txBox="1"/>
          <p:nvPr userDrawn="1"/>
        </p:nvSpPr>
        <p:spPr>
          <a:xfrm>
            <a:off x="965896" y="1851450"/>
            <a:ext cx="10273337" cy="3415030"/>
          </a:xfrm>
          <a:prstGeom prst="rect">
            <a:avLst/>
          </a:prstGeom>
        </p:spPr>
        <p:txBody>
          <a:bodyPr wrap="square" rtlCol="0">
            <a:spAutoFit/>
          </a:bodyPr>
          <a:p>
            <a:endParaRPr lang="en-US" altLang="zh-CN" sz="2400" b="1">
              <a:sym typeface="+mn-ea"/>
            </a:endParaRPr>
          </a:p>
          <a:p>
            <a:endParaRPr lang="en-US" altLang="zh-CN" sz="2400" i="1">
              <a:solidFill>
                <a:schemeClr val="tx1"/>
              </a:solidFill>
            </a:endParaRPr>
          </a:p>
          <a:p>
            <a:pPr algn="ctr"/>
            <a:r>
              <a:rPr lang="en-US" altLang="zh-CN" sz="2400">
                <a:sym typeface="+mn-ea"/>
              </a:rPr>
              <a:t>Some proteins can influnce the intelligence of mice with DS.</a:t>
            </a:r>
            <a:endParaRPr lang="en-US" altLang="zh-CN" sz="2400">
              <a:solidFill>
                <a:schemeClr val="tx1"/>
              </a:solidFill>
            </a:endParaRPr>
          </a:p>
          <a:p>
            <a:endParaRPr lang="en-US" altLang="zh-CN" sz="2400">
              <a:solidFill>
                <a:schemeClr val="tx1"/>
              </a:solidFill>
            </a:endParaRPr>
          </a:p>
          <a:p>
            <a:pPr algn="ctr"/>
            <a:r>
              <a:rPr lang="en-US" altLang="zh-CN" sz="2400">
                <a:sym typeface="+mn-ea"/>
              </a:rPr>
              <a:t> Find the data about the expersion level of protein gene in mice</a:t>
            </a:r>
            <a:endParaRPr lang="en-US" altLang="zh-CN" sz="2400">
              <a:solidFill>
                <a:schemeClr val="tx1"/>
              </a:solidFill>
            </a:endParaRPr>
          </a:p>
          <a:p>
            <a:endParaRPr lang="en-US" altLang="zh-CN" sz="2400">
              <a:solidFill>
                <a:schemeClr val="tx1"/>
              </a:solidFill>
            </a:endParaRPr>
          </a:p>
          <a:p>
            <a:pPr algn="ctr"/>
            <a:r>
              <a:rPr lang="en-US" altLang="zh-CN" sz="2400">
                <a:sym typeface="+mn-ea"/>
              </a:rPr>
              <a:t>   Find the proteins by using Logistic Regression.</a:t>
            </a:r>
            <a:endParaRPr lang="en-US" altLang="zh-CN" sz="2400">
              <a:solidFill>
                <a:schemeClr val="tx1"/>
              </a:solidFill>
            </a:endParaRPr>
          </a:p>
          <a:p>
            <a:pPr algn="ctr"/>
            <a:endParaRPr lang="en-US" altLang="zh-CN" sz="2400">
              <a:solidFill>
                <a:schemeClr val="tx1"/>
              </a:solidFill>
            </a:endParaRPr>
          </a:p>
          <a:p>
            <a:pPr algn="ctr"/>
            <a:r>
              <a:rPr lang="en-US" altLang="zh-CN" sz="2400">
                <a:sym typeface="+mn-ea"/>
              </a:rPr>
              <a:t>Use in future medical treatment</a:t>
            </a:r>
            <a:endParaRPr lang="en-US" altLang="zh-CN" sz="2200" i="1">
              <a:sym typeface="+mn-ea"/>
            </a:endParaRPr>
          </a:p>
        </p:txBody>
      </p:sp>
      <p:sp>
        <p:nvSpPr>
          <p:cNvPr id="2" name="下箭头 1"/>
          <p:cNvSpPr/>
          <p:nvPr userDrawn="1"/>
        </p:nvSpPr>
        <p:spPr>
          <a:xfrm>
            <a:off x="5984089" y="2990117"/>
            <a:ext cx="221633" cy="260745"/>
          </a:xfrm>
          <a:prstGeom prst="downArrow">
            <a:avLst/>
          </a:prstGeom>
          <a:solidFill>
            <a:srgbClr val="8497B0">
              <a:alpha val="100000"/>
            </a:srgbClr>
          </a:solidFill>
          <a:ln w="12700" cap="flat" cmpd="sng" algn="ctr">
            <a:solidFill>
              <a:srgbClr val="00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a:solidFill>
                <a:srgbClr val="000000"/>
              </a:solidFill>
            </a:endParaRPr>
          </a:p>
        </p:txBody>
      </p:sp>
      <p:sp>
        <p:nvSpPr>
          <p:cNvPr id="9" name="下箭头 8"/>
          <p:cNvSpPr/>
          <p:nvPr userDrawn="1"/>
        </p:nvSpPr>
        <p:spPr>
          <a:xfrm>
            <a:off x="5980717" y="3729867"/>
            <a:ext cx="221633" cy="260745"/>
          </a:xfrm>
          <a:prstGeom prst="downArrow">
            <a:avLst/>
          </a:prstGeom>
          <a:solidFill>
            <a:srgbClr val="8497B0">
              <a:alpha val="100000"/>
            </a:srgbClr>
          </a:solidFill>
          <a:ln w="12700" cap="flat" cmpd="sng" algn="ctr">
            <a:solidFill>
              <a:srgbClr val="00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a:solidFill>
                <a:srgbClr val="000000"/>
              </a:solidFill>
            </a:endParaRPr>
          </a:p>
        </p:txBody>
      </p:sp>
      <p:sp>
        <p:nvSpPr>
          <p:cNvPr id="12" name="下箭头 11"/>
          <p:cNvSpPr/>
          <p:nvPr userDrawn="1"/>
        </p:nvSpPr>
        <p:spPr>
          <a:xfrm>
            <a:off x="5993754" y="4499064"/>
            <a:ext cx="221633" cy="260745"/>
          </a:xfrm>
          <a:prstGeom prst="downArrow">
            <a:avLst/>
          </a:prstGeom>
          <a:solidFill>
            <a:srgbClr val="8497B0">
              <a:alpha val="100000"/>
            </a:srgbClr>
          </a:solidFill>
          <a:ln w="12700" cap="flat" cmpd="sng" algn="ctr">
            <a:solidFill>
              <a:srgbClr val="00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a:solidFill>
                <a:srgbClr val="000000"/>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MEDIACOVER_FLAG" val="1"/>
  <p:tag name="KSO_WM_UNIT_MEDIACOVER_BTN_STATE" val="1"/>
  <p:tag name="KSO_WM_UNIT_MEDIACOVER_BTNRECT" val="6173*2978*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4633</Words>
  <Application>WPS 演示</Application>
  <PresentationFormat>宽屏</PresentationFormat>
  <Paragraphs>244</Paragraphs>
  <Slides>24</Slides>
  <Notes>0</Notes>
  <HiddenSlides>0</HiddenSlides>
  <MMClips>0</MMClips>
  <ScaleCrop>false</ScaleCrop>
  <HeadingPairs>
    <vt:vector size="6" baseType="variant">
      <vt:variant>
        <vt:lpstr>已用的字体</vt:lpstr>
      </vt:variant>
      <vt:variant>
        <vt:i4>60</vt:i4>
      </vt:variant>
      <vt:variant>
        <vt:lpstr>主题</vt:lpstr>
      </vt:variant>
      <vt:variant>
        <vt:i4>2</vt:i4>
      </vt:variant>
      <vt:variant>
        <vt:lpstr>幻灯片标题</vt:lpstr>
      </vt:variant>
      <vt:variant>
        <vt:i4>24</vt:i4>
      </vt:variant>
    </vt:vector>
  </HeadingPairs>
  <TitlesOfParts>
    <vt:vector size="86" baseType="lpstr">
      <vt:lpstr>Arial</vt:lpstr>
      <vt:lpstr>宋体</vt:lpstr>
      <vt:lpstr>Wingdings</vt:lpstr>
      <vt:lpstr>思源黑体 CN Bold</vt:lpstr>
      <vt:lpstr>黑体</vt:lpstr>
      <vt:lpstr>思源黑体 CN Bold</vt:lpstr>
      <vt:lpstr>思源黑体 CN Medium</vt:lpstr>
      <vt:lpstr>思源黑体 CN Medium</vt:lpstr>
      <vt:lpstr>思源黑体 CN Light</vt:lpstr>
      <vt:lpstr>等线</vt:lpstr>
      <vt:lpstr>微软雅黑</vt:lpstr>
      <vt:lpstr>Arial Unicode MS</vt:lpstr>
      <vt:lpstr>等线 Light</vt:lpstr>
      <vt:lpstr>Calibri</vt:lpstr>
      <vt:lpstr>思源黑体 CN Light</vt:lpstr>
      <vt:lpstr>-apple-system</vt:lpstr>
      <vt:lpstr>Segoe Print</vt:lpstr>
      <vt:lpstr>华文隶书</vt:lpstr>
      <vt:lpstr>华文行楷</vt:lpstr>
      <vt:lpstr>微软雅黑 Light</vt:lpstr>
      <vt:lpstr>Bahnschrift</vt:lpstr>
      <vt:lpstr>Arial Black</vt:lpstr>
      <vt:lpstr>Arial Rounded MT Bold</vt:lpstr>
      <vt:lpstr>Baskerville Old Face</vt:lpstr>
      <vt:lpstr>Bodoni MT Black</vt:lpstr>
      <vt:lpstr>Bradley Hand ITC</vt:lpstr>
      <vt:lpstr>Calibri Light</vt:lpstr>
      <vt:lpstr>Consolas</vt:lpstr>
      <vt:lpstr>Corbel</vt:lpstr>
      <vt:lpstr>Curlz MT</vt:lpstr>
      <vt:lpstr>Dubai Light</vt:lpstr>
      <vt:lpstr>Engravers MT</vt:lpstr>
      <vt:lpstr>Eras Light ITC</vt:lpstr>
      <vt:lpstr>Javanese Text</vt:lpstr>
      <vt:lpstr>Kunstler Script</vt:lpstr>
      <vt:lpstr>Lucida Calligraphy</vt:lpstr>
      <vt:lpstr>Lucida Handwriting</vt:lpstr>
      <vt:lpstr>MS Outlook</vt:lpstr>
      <vt:lpstr>MT Extra</vt:lpstr>
      <vt:lpstr>Malgun Gothic Semilight</vt:lpstr>
      <vt:lpstr>Microsoft Sans Serif</vt:lpstr>
      <vt:lpstr>Mistral</vt:lpstr>
      <vt:lpstr>Old English Text MT</vt:lpstr>
      <vt:lpstr>Papyrus</vt:lpstr>
      <vt:lpstr>Poor Richard</vt:lpstr>
      <vt:lpstr>Segoe MDL2 Assets</vt:lpstr>
      <vt:lpstr>Pristina</vt:lpstr>
      <vt:lpstr>NumberOnly</vt:lpstr>
      <vt:lpstr>Microsoft Uighur</vt:lpstr>
      <vt:lpstr>Microsoft JhengHei UI Light</vt:lpstr>
      <vt:lpstr>Marlett</vt:lpstr>
      <vt:lpstr>MV Boli</vt:lpstr>
      <vt:lpstr>MS UI Gothic</vt:lpstr>
      <vt:lpstr>Microsoft JhengHei UI</vt:lpstr>
      <vt:lpstr>Microsoft Tai Le</vt:lpstr>
      <vt:lpstr>新宋体</vt:lpstr>
      <vt:lpstr>楷体</vt:lpstr>
      <vt:lpstr>华文中宋</vt:lpstr>
      <vt:lpstr>华文仿宋</vt:lpstr>
      <vt:lpstr>仿宋</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卜</dc:creator>
  <cp:lastModifiedBy>许阿仙的海棠无所不能</cp:lastModifiedBy>
  <cp:revision>2</cp:revision>
  <dcterms:created xsi:type="dcterms:W3CDTF">2021-03-26T07:16:27Z</dcterms:created>
  <dcterms:modified xsi:type="dcterms:W3CDTF">2021-03-26T07:17:23Z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9B819B81158A4BE793644B87A2B22AA3</vt:lpwstr>
  </property>
</Properties>
</file>